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Nunito Sans Black"/>
      <p:bold r:id="rId16"/>
      <p:boldItalic r:id="rId17"/>
    </p:embeddedFont>
    <p:embeddedFont>
      <p:font typeface="Nunito Sans Medium"/>
      <p:regular r:id="rId18"/>
      <p:bold r:id="rId19"/>
      <p:italic r:id="rId20"/>
      <p:boldItalic r:id="rId21"/>
    </p:embeddedFont>
    <p:embeddedFont>
      <p:font typeface="Nunito Sans ExtraBold"/>
      <p:bold r:id="rId22"/>
      <p:boldItalic r:id="rId23"/>
    </p:embeddedFont>
    <p:embeddedFont>
      <p:font typeface="Nunito Sans"/>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NunitoSansMedium-italic.fntdata"/><Relationship Id="rId22" Type="http://schemas.openxmlformats.org/officeDocument/2006/relationships/font" Target="fonts/NunitoSansExtraBold-bold.fntdata"/><Relationship Id="rId21" Type="http://schemas.openxmlformats.org/officeDocument/2006/relationships/font" Target="fonts/NunitoSansMedium-boldItalic.fntdata"/><Relationship Id="rId24" Type="http://schemas.openxmlformats.org/officeDocument/2006/relationships/font" Target="fonts/NunitoSans-regular.fntdata"/><Relationship Id="rId23" Type="http://schemas.openxmlformats.org/officeDocument/2006/relationships/font" Target="fonts/NunitoSansExtraBol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Sans-italic.fntdata"/><Relationship Id="rId25" Type="http://schemas.openxmlformats.org/officeDocument/2006/relationships/font" Target="fonts/NunitoSans-bold.fntdata"/><Relationship Id="rId27" Type="http://schemas.openxmlformats.org/officeDocument/2006/relationships/font" Target="fonts/Nunito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NunitoSansBlack-boldItalic.fntdata"/><Relationship Id="rId16" Type="http://schemas.openxmlformats.org/officeDocument/2006/relationships/font" Target="fonts/NunitoSansBlack-bold.fntdata"/><Relationship Id="rId19" Type="http://schemas.openxmlformats.org/officeDocument/2006/relationships/font" Target="fonts/NunitoSansMedium-bold.fntdata"/><Relationship Id="rId18" Type="http://schemas.openxmlformats.org/officeDocument/2006/relationships/font" Target="fonts/NunitoSansMedium-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d5f23eca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d5f23eca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a9158e0bd0_0_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3a9158e0bd0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a8f457237f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a8f457237f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babcd56e9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babcd56e9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3b20d589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3b20d589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ee1b87b90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ee1b87b90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c495b51c5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c495b51c5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e00c0008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e00c0008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a9158e0b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a9158e0b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ea0917d15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ea0917d15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
  <p:cSld name="R">
    <p:spTree>
      <p:nvGrpSpPr>
        <p:cNvPr id="50" name="Shape 50"/>
        <p:cNvGrpSpPr/>
        <p:nvPr/>
      </p:nvGrpSpPr>
      <p:grpSpPr>
        <a:xfrm>
          <a:off x="0" y="0"/>
          <a:ext cx="0" cy="0"/>
          <a:chOff x="0" y="0"/>
          <a:chExt cx="0" cy="0"/>
        </a:xfrm>
      </p:grpSpPr>
      <p:sp>
        <p:nvSpPr>
          <p:cNvPr id="51" name="Google Shape;51;p13"/>
          <p:cNvSpPr txBox="1"/>
          <p:nvPr>
            <p:ph idx="1" type="body"/>
          </p:nvPr>
        </p:nvSpPr>
        <p:spPr>
          <a:xfrm>
            <a:off x="400340" y="748927"/>
            <a:ext cx="3781500" cy="230700"/>
          </a:xfrm>
          <a:prstGeom prst="rect">
            <a:avLst/>
          </a:prstGeom>
          <a:noFill/>
          <a:ln>
            <a:noFill/>
          </a:ln>
        </p:spPr>
        <p:txBody>
          <a:bodyPr anchorCtr="0" anchor="ctr" bIns="34275" lIns="68575" spcFirstLastPara="1" rIns="68575" wrap="square" tIns="34275">
            <a:noAutofit/>
          </a:bodyPr>
          <a:lstStyle>
            <a:lvl1pPr indent="-228600" lvl="0" marL="457200" algn="l">
              <a:lnSpc>
                <a:spcPct val="100000"/>
              </a:lnSpc>
              <a:spcBef>
                <a:spcPts val="800"/>
              </a:spcBef>
              <a:spcAft>
                <a:spcPts val="0"/>
              </a:spcAft>
              <a:buClr>
                <a:srgbClr val="7F7F7F"/>
              </a:buClr>
              <a:buSzPts val="1200"/>
              <a:buNone/>
              <a:defRPr b="0" i="0" sz="1200">
                <a:solidFill>
                  <a:srgbClr val="7F7F7F"/>
                </a:solidFill>
                <a:latin typeface="Noto Sans SC"/>
                <a:ea typeface="Noto Sans SC"/>
                <a:cs typeface="Noto Sans SC"/>
                <a:sym typeface="Noto Sans SC"/>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2" name="Google Shape;52;p13"/>
          <p:cNvSpPr txBox="1"/>
          <p:nvPr>
            <p:ph type="title"/>
          </p:nvPr>
        </p:nvSpPr>
        <p:spPr>
          <a:xfrm>
            <a:off x="406490" y="301283"/>
            <a:ext cx="6236100" cy="4476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rgbClr val="171616"/>
              </a:buClr>
              <a:buSzPts val="2700"/>
              <a:buFont typeface="Noto Sans SC"/>
              <a:buNone/>
              <a:defRPr b="0" i="0" sz="2700">
                <a:solidFill>
                  <a:srgbClr val="171616"/>
                </a:solidFill>
                <a:latin typeface="Noto Sans SC"/>
                <a:ea typeface="Noto Sans SC"/>
                <a:cs typeface="Noto Sans SC"/>
                <a:sym typeface="Noto Sans S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 name="Google Shape;53;p13"/>
          <p:cNvSpPr txBox="1"/>
          <p:nvPr/>
        </p:nvSpPr>
        <p:spPr>
          <a:xfrm>
            <a:off x="8652819" y="4806902"/>
            <a:ext cx="392400" cy="272400"/>
          </a:xfrm>
          <a:prstGeom prst="rect">
            <a:avLst/>
          </a:prstGeom>
          <a:noFill/>
          <a:ln>
            <a:noFill/>
          </a:ln>
        </p:spPr>
        <p:txBody>
          <a:bodyPr anchorCtr="1" anchor="ctr" bIns="0" lIns="0" spcFirstLastPara="1" rIns="0" wrap="square" tIns="0">
            <a:noAutofit/>
          </a:bodyPr>
          <a:lstStyle/>
          <a:p>
            <a:pPr indent="0" lvl="0" marL="0" marR="0" rtl="0" algn="r">
              <a:spcBef>
                <a:spcPts val="0"/>
              </a:spcBef>
              <a:spcAft>
                <a:spcPts val="0"/>
              </a:spcAft>
              <a:buNone/>
            </a:pPr>
            <a:fld id="{00000000-1234-1234-1234-123412341234}" type="slidenum">
              <a:rPr b="0" i="0" lang="en" sz="700" u="none" cap="none" strike="noStrike">
                <a:solidFill>
                  <a:schemeClr val="accent4"/>
                </a:solidFill>
                <a:latin typeface="Noto Sans SC"/>
                <a:ea typeface="Noto Sans SC"/>
                <a:cs typeface="Noto Sans SC"/>
                <a:sym typeface="Noto Sans SC"/>
              </a:rPr>
              <a:t>‹#›</a:t>
            </a:fld>
            <a:endParaRPr b="0" i="0" sz="700" u="none" cap="none" strike="noStrike">
              <a:solidFill>
                <a:schemeClr val="accent4"/>
              </a:solidFill>
              <a:latin typeface="Noto Sans SC"/>
              <a:ea typeface="Noto Sans SC"/>
              <a:cs typeface="Noto Sans SC"/>
              <a:sym typeface="Noto Sans SC"/>
            </a:endParaRPr>
          </a:p>
        </p:txBody>
      </p:sp>
      <p:sp>
        <p:nvSpPr>
          <p:cNvPr id="54" name="Google Shape;54;p13"/>
          <p:cNvSpPr txBox="1"/>
          <p:nvPr>
            <p:ph idx="2" type="body"/>
          </p:nvPr>
        </p:nvSpPr>
        <p:spPr>
          <a:xfrm>
            <a:off x="628649" y="1313372"/>
            <a:ext cx="7886700" cy="3386400"/>
          </a:xfrm>
          <a:prstGeom prst="rect">
            <a:avLst/>
          </a:prstGeom>
          <a:noFill/>
          <a:ln>
            <a:noFill/>
          </a:ln>
        </p:spPr>
        <p:txBody>
          <a:bodyPr anchorCtr="0" anchor="t" bIns="34275" lIns="68575" spcFirstLastPara="1" rIns="68575" wrap="square" tIns="34275">
            <a:normAutofit/>
          </a:bodyPr>
          <a:lstStyle>
            <a:lvl1pPr indent="-228600" lvl="0" marL="457200" algn="l">
              <a:lnSpc>
                <a:spcPct val="125000"/>
              </a:lnSpc>
              <a:spcBef>
                <a:spcPts val="500"/>
              </a:spcBef>
              <a:spcAft>
                <a:spcPts val="0"/>
              </a:spcAft>
              <a:buClr>
                <a:srgbClr val="171616"/>
              </a:buClr>
              <a:buSzPts val="1200"/>
              <a:buNone/>
              <a:defRPr b="0" i="0" sz="1200">
                <a:solidFill>
                  <a:srgbClr val="171616"/>
                </a:solidFill>
                <a:latin typeface="Noto Sans SC"/>
                <a:ea typeface="Noto Sans SC"/>
                <a:cs typeface="Noto Sans SC"/>
                <a:sym typeface="Noto Sans SC"/>
              </a:defRPr>
            </a:lvl1pPr>
            <a:lvl2pPr indent="-228600" lvl="1" marL="914400" algn="l">
              <a:lnSpc>
                <a:spcPct val="150000"/>
              </a:lnSpc>
              <a:spcBef>
                <a:spcPts val="500"/>
              </a:spcBef>
              <a:spcAft>
                <a:spcPts val="0"/>
              </a:spcAft>
              <a:buClr>
                <a:srgbClr val="7F7F7F"/>
              </a:buClr>
              <a:buSzPts val="1100"/>
              <a:buNone/>
              <a:defRPr sz="1100">
                <a:solidFill>
                  <a:srgbClr val="7F7F7F"/>
                </a:solidFill>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bg>
      <p:bgPr>
        <a:solidFill>
          <a:srgbClr val="242524"/>
        </a:solidFill>
      </p:bgPr>
    </p:bg>
    <p:spTree>
      <p:nvGrpSpPr>
        <p:cNvPr id="55" name="Shape 55"/>
        <p:cNvGrpSpPr/>
        <p:nvPr/>
      </p:nvGrpSpPr>
      <p:grpSpPr>
        <a:xfrm>
          <a:off x="0" y="0"/>
          <a:ext cx="0" cy="0"/>
          <a:chOff x="0" y="0"/>
          <a:chExt cx="0" cy="0"/>
        </a:xfrm>
      </p:grpSpPr>
      <p:sp>
        <p:nvSpPr>
          <p:cNvPr id="56" name="Google Shape;56;p14"/>
          <p:cNvSpPr txBox="1"/>
          <p:nvPr>
            <p:ph type="title"/>
          </p:nvPr>
        </p:nvSpPr>
        <p:spPr>
          <a:xfrm>
            <a:off x="684762" y="1181084"/>
            <a:ext cx="3207000" cy="994200"/>
          </a:xfrm>
          <a:prstGeom prst="rect">
            <a:avLst/>
          </a:prstGeom>
          <a:noFill/>
          <a:ln>
            <a:noFill/>
          </a:ln>
        </p:spPr>
        <p:txBody>
          <a:bodyPr anchorCtr="0" anchor="t" bIns="34275" lIns="0" spcFirstLastPara="1" rIns="0" wrap="square" tIns="34275">
            <a:noAutofit/>
          </a:bodyPr>
          <a:lstStyle>
            <a:lvl1pPr lvl="0" algn="l">
              <a:lnSpc>
                <a:spcPct val="80000"/>
              </a:lnSpc>
              <a:spcBef>
                <a:spcPts val="0"/>
              </a:spcBef>
              <a:spcAft>
                <a:spcPts val="0"/>
              </a:spcAft>
              <a:buClr>
                <a:srgbClr val="FFFFFF"/>
              </a:buClr>
              <a:buSzPts val="4100"/>
              <a:buFont typeface="Nunito Sans ExtraBold"/>
              <a:buNone/>
              <a:defRPr sz="4100">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7" name="Google Shape;57;p14"/>
          <p:cNvSpPr/>
          <p:nvPr>
            <p:ph idx="2" type="pic"/>
          </p:nvPr>
        </p:nvSpPr>
        <p:spPr>
          <a:xfrm>
            <a:off x="0" y="2024349"/>
            <a:ext cx="3891600" cy="3119100"/>
          </a:xfrm>
          <a:prstGeom prst="rect">
            <a:avLst/>
          </a:prstGeom>
          <a:gradFill>
            <a:gsLst>
              <a:gs pos="0">
                <a:srgbClr val="000000">
                  <a:alpha val="20000"/>
                </a:srgbClr>
              </a:gs>
              <a:gs pos="98000">
                <a:srgbClr val="000000">
                  <a:alpha val="4705"/>
                </a:srgbClr>
              </a:gs>
              <a:gs pos="100000">
                <a:srgbClr val="000000">
                  <a:alpha val="4705"/>
                </a:srgbClr>
              </a:gs>
            </a:gsLst>
            <a:lin ang="5400012" scaled="0"/>
          </a:gra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hyperlink" Target="https://baochinhphu.vn/fed-giu-nguyen-lai-suat-phat-tin-hieu-that-chat-keo-dai-thi-truong-dieu-chinh-ky-vong-102260618094544222.htm?utm_source=chatgpt.com" TargetMode="External"/><Relationship Id="rId5" Type="http://schemas.openxmlformats.org/officeDocument/2006/relationships/image" Target="../media/image1.png"/><Relationship Id="rId6"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hyperlink" Target="https://vnexpress.net/thoa-thuan-my-iran-thap-hy-vong-thoat-con-khat-dau-cua-chau-a-5087984.html" TargetMode="External"/><Relationship Id="rId5" Type="http://schemas.openxmlformats.org/officeDocument/2006/relationships/image" Target="../media/image1.pn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hyperlink" Target="https://thuehaiquan.tapchikinhtetaichinh.vn/xuat-nhap-khau-gan-dat-500-ty-usd-159393.html" TargetMode="External"/><Relationship Id="rId5" Type="http://schemas.openxmlformats.org/officeDocument/2006/relationships/image" Target="../media/image1.png"/><Relationship Id="rId6"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hyperlink" Target="https://baochinhphu.vn/quy-dinh-moi-ve-quan-ly-chi-phi-dau-tu-xay-dung-102260615172906556.htm" TargetMode="External"/><Relationship Id="rId5" Type="http://schemas.openxmlformats.org/officeDocument/2006/relationships/image" Target="../media/image1.png"/><Relationship Id="rId6"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11.png"/><Relationship Id="rId7"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5"/>
          <p:cNvPicPr preferRelativeResize="0"/>
          <p:nvPr/>
        </p:nvPicPr>
        <p:blipFill rotWithShape="1">
          <a:blip r:embed="rId3">
            <a:alphaModFix amt="25000"/>
          </a:blip>
          <a:srcRect b="0" l="0" r="0" t="0"/>
          <a:stretch/>
        </p:blipFill>
        <p:spPr>
          <a:xfrm>
            <a:off x="7" y="363312"/>
            <a:ext cx="8170167" cy="5037575"/>
          </a:xfrm>
          <a:prstGeom prst="rect">
            <a:avLst/>
          </a:prstGeom>
          <a:noFill/>
          <a:ln>
            <a:noFill/>
          </a:ln>
        </p:spPr>
      </p:pic>
      <p:sp>
        <p:nvSpPr>
          <p:cNvPr id="63" name="Google Shape;63;p15"/>
          <p:cNvSpPr txBox="1"/>
          <p:nvPr/>
        </p:nvSpPr>
        <p:spPr>
          <a:xfrm>
            <a:off x="306400" y="2750875"/>
            <a:ext cx="3822600" cy="1354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3800">
                <a:solidFill>
                  <a:srgbClr val="3E3F40"/>
                </a:solidFill>
                <a:latin typeface="Nunito Sans ExtraBold"/>
                <a:ea typeface="Nunito Sans ExtraBold"/>
                <a:cs typeface="Nunito Sans ExtraBold"/>
                <a:sym typeface="Nunito Sans ExtraBold"/>
              </a:rPr>
              <a:t>ĐIỂM TIN CÔNG NGHIỆP</a:t>
            </a:r>
            <a:endParaRPr sz="800">
              <a:latin typeface="Nunito Sans ExtraBold"/>
              <a:ea typeface="Nunito Sans ExtraBold"/>
              <a:cs typeface="Nunito Sans ExtraBold"/>
              <a:sym typeface="Nunito Sans ExtraBold"/>
            </a:endParaRPr>
          </a:p>
        </p:txBody>
      </p:sp>
      <p:pic>
        <p:nvPicPr>
          <p:cNvPr id="64" name="Google Shape;64;p15" title="LOGO CI nền cam-04.png"/>
          <p:cNvPicPr preferRelativeResize="0"/>
          <p:nvPr/>
        </p:nvPicPr>
        <p:blipFill>
          <a:blip r:embed="rId4">
            <a:alphaModFix/>
          </a:blip>
          <a:stretch>
            <a:fillRect/>
          </a:stretch>
        </p:blipFill>
        <p:spPr>
          <a:xfrm>
            <a:off x="7502750" y="4091300"/>
            <a:ext cx="1507127" cy="1507127"/>
          </a:xfrm>
          <a:prstGeom prst="rect">
            <a:avLst/>
          </a:prstGeom>
          <a:noFill/>
          <a:ln>
            <a:noFill/>
          </a:ln>
        </p:spPr>
      </p:pic>
      <p:sp>
        <p:nvSpPr>
          <p:cNvPr id="65" name="Google Shape;65;p15"/>
          <p:cNvSpPr txBox="1"/>
          <p:nvPr/>
        </p:nvSpPr>
        <p:spPr>
          <a:xfrm>
            <a:off x="383875" y="4128250"/>
            <a:ext cx="4188000" cy="5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chemeClr val="dk1"/>
                </a:solidFill>
                <a:latin typeface="Nunito Sans"/>
                <a:ea typeface="Nunito Sans"/>
                <a:cs typeface="Nunito Sans"/>
                <a:sym typeface="Nunito Sans"/>
              </a:rPr>
              <a:t>Tuần 03, Tháng 06 năm 2026</a:t>
            </a:r>
            <a:endParaRPr i="1" sz="1100">
              <a:solidFill>
                <a:schemeClr val="dk1"/>
              </a:solidFill>
              <a:latin typeface="Nunito Sans"/>
              <a:ea typeface="Nunito Sans"/>
              <a:cs typeface="Nunito Sans"/>
              <a:sym typeface="Nunito Sans"/>
            </a:endParaRPr>
          </a:p>
          <a:p>
            <a:pPr indent="0" lvl="0" marL="0" rtl="0" algn="l">
              <a:spcBef>
                <a:spcPts val="0"/>
              </a:spcBef>
              <a:spcAft>
                <a:spcPts val="0"/>
              </a:spcAft>
              <a:buNone/>
            </a:pPr>
            <a:r>
              <a:rPr i="1" lang="en" sz="1100">
                <a:solidFill>
                  <a:schemeClr val="dk1"/>
                </a:solidFill>
                <a:latin typeface="Nunito Sans"/>
                <a:ea typeface="Nunito Sans"/>
                <a:cs typeface="Nunito Sans"/>
                <a:sym typeface="Nunito Sans"/>
              </a:rPr>
              <a:t>[15 Tháng 06 - 21 Tháng 06 năm 2026]</a:t>
            </a:r>
            <a:endParaRPr i="1" sz="1100">
              <a:solidFill>
                <a:schemeClr val="dk1"/>
              </a:solidFill>
              <a:latin typeface="Nunito Sans"/>
              <a:ea typeface="Nunito Sans"/>
              <a:cs typeface="Nunito Sans"/>
              <a:sym typeface="Nunito Sans"/>
            </a:endParaRPr>
          </a:p>
        </p:txBody>
      </p:sp>
      <p:sp>
        <p:nvSpPr>
          <p:cNvPr id="66" name="Google Shape;66;p15"/>
          <p:cNvSpPr txBox="1"/>
          <p:nvPr/>
        </p:nvSpPr>
        <p:spPr>
          <a:xfrm>
            <a:off x="414275" y="2358250"/>
            <a:ext cx="1410000" cy="338700"/>
          </a:xfrm>
          <a:prstGeom prst="rect">
            <a:avLst/>
          </a:prstGeom>
          <a:solidFill>
            <a:srgbClr val="E34425"/>
          </a:solidFill>
          <a:ln>
            <a:noFill/>
          </a:ln>
        </p:spPr>
        <p:txBody>
          <a:bodyPr anchorCtr="0" anchor="t" bIns="91425" lIns="91425" spcFirstLastPara="1" rIns="91425" wrap="square" tIns="91425">
            <a:spAutoFit/>
          </a:bodyPr>
          <a:lstStyle/>
          <a:p>
            <a:pPr indent="0" lvl="0" marL="0" rtl="0" algn="ctr">
              <a:lnSpc>
                <a:spcPct val="120833"/>
              </a:lnSpc>
              <a:spcBef>
                <a:spcPts val="0"/>
              </a:spcBef>
              <a:spcAft>
                <a:spcPts val="0"/>
              </a:spcAft>
              <a:buNone/>
            </a:pPr>
            <a:r>
              <a:rPr b="1" lang="en" sz="1000">
                <a:solidFill>
                  <a:srgbClr val="FFFFFF"/>
                </a:solidFill>
                <a:latin typeface="Nunito Sans"/>
                <a:ea typeface="Nunito Sans"/>
                <a:cs typeface="Nunito Sans"/>
                <a:sym typeface="Nunito Sans"/>
              </a:rPr>
              <a:t>Báo cáo thị trường</a:t>
            </a:r>
            <a:endParaRPr b="1" sz="1000">
              <a:solidFill>
                <a:srgbClr val="FFFFFF"/>
              </a:solidFill>
              <a:latin typeface="Nunito Sans"/>
              <a:ea typeface="Nunito Sans"/>
              <a:cs typeface="Nunito Sans"/>
              <a:sym typeface="Nunito Sans"/>
            </a:endParaRPr>
          </a:p>
        </p:txBody>
      </p:sp>
      <p:pic>
        <p:nvPicPr>
          <p:cNvPr id="67" name="Google Shape;67;p15" title="Logo CIS 2026 ko biểu tượng_Màu.png"/>
          <p:cNvPicPr preferRelativeResize="0"/>
          <p:nvPr/>
        </p:nvPicPr>
        <p:blipFill rotWithShape="1">
          <a:blip r:embed="rId5">
            <a:alphaModFix/>
          </a:blip>
          <a:srcRect b="32033" l="0" r="0" t="34954"/>
          <a:stretch/>
        </p:blipFill>
        <p:spPr>
          <a:xfrm>
            <a:off x="306390" y="514325"/>
            <a:ext cx="1249823" cy="412626"/>
          </a:xfrm>
          <a:prstGeom prst="rect">
            <a:avLst/>
          </a:prstGeom>
          <a:noFill/>
          <a:ln>
            <a:noFill/>
          </a:ln>
        </p:spPr>
      </p:pic>
      <p:pic>
        <p:nvPicPr>
          <p:cNvPr id="68" name="Google Shape;68;p15"/>
          <p:cNvPicPr preferRelativeResize="0"/>
          <p:nvPr/>
        </p:nvPicPr>
        <p:blipFill>
          <a:blip r:embed="rId6">
            <a:alphaModFix/>
          </a:blip>
          <a:stretch>
            <a:fillRect/>
          </a:stretch>
        </p:blipFill>
        <p:spPr>
          <a:xfrm>
            <a:off x="5716154" y="0"/>
            <a:ext cx="3427841" cy="51434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descr="A picture containing blue, tower, light&#10;&#10;Description automatically generated" id="167" name="Google Shape;167;p24"/>
          <p:cNvPicPr preferRelativeResize="0"/>
          <p:nvPr>
            <p:ph idx="2" type="pic"/>
          </p:nvPr>
        </p:nvPicPr>
        <p:blipFill rotWithShape="1">
          <a:blip r:embed="rId3">
            <a:alphaModFix/>
          </a:blip>
          <a:srcRect b="30503" l="-210" r="40093" t="7335"/>
          <a:stretch/>
        </p:blipFill>
        <p:spPr>
          <a:xfrm>
            <a:off x="0" y="0"/>
            <a:ext cx="9143998" cy="5143499"/>
          </a:xfrm>
          <a:prstGeom prst="rect">
            <a:avLst/>
          </a:prstGeom>
          <a:gradFill>
            <a:gsLst>
              <a:gs pos="0">
                <a:srgbClr val="262626">
                  <a:alpha val="20000"/>
                </a:srgbClr>
              </a:gs>
              <a:gs pos="98000">
                <a:srgbClr val="262626">
                  <a:alpha val="4705"/>
                </a:srgbClr>
              </a:gs>
              <a:gs pos="100000">
                <a:srgbClr val="262626">
                  <a:alpha val="4705"/>
                </a:srgbClr>
              </a:gs>
            </a:gsLst>
            <a:lin ang="5400012" scaled="0"/>
          </a:gradFill>
          <a:ln>
            <a:noFill/>
          </a:ln>
        </p:spPr>
      </p:pic>
      <p:sp>
        <p:nvSpPr>
          <p:cNvPr id="168" name="Google Shape;168;p24"/>
          <p:cNvSpPr txBox="1"/>
          <p:nvPr/>
        </p:nvSpPr>
        <p:spPr>
          <a:xfrm>
            <a:off x="2199450" y="2048400"/>
            <a:ext cx="4745100" cy="10467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 sz="7000">
                <a:solidFill>
                  <a:schemeClr val="lt1"/>
                </a:solidFill>
                <a:latin typeface="Impact"/>
                <a:ea typeface="Impact"/>
                <a:cs typeface="Impact"/>
                <a:sym typeface="Impact"/>
              </a:rPr>
              <a:t>THANK YOU!</a:t>
            </a:r>
            <a:endParaRPr sz="7000">
              <a:solidFill>
                <a:schemeClr val="lt1"/>
              </a:solidFill>
              <a:latin typeface="Impact"/>
              <a:ea typeface="Impact"/>
              <a:cs typeface="Impact"/>
              <a:sym typeface="Impac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6"/>
          <p:cNvPicPr preferRelativeResize="0"/>
          <p:nvPr/>
        </p:nvPicPr>
        <p:blipFill rotWithShape="1">
          <a:blip r:embed="rId3">
            <a:alphaModFix amt="25000"/>
          </a:blip>
          <a:srcRect b="0" l="0" r="0" t="0"/>
          <a:stretch/>
        </p:blipFill>
        <p:spPr>
          <a:xfrm>
            <a:off x="915550" y="120525"/>
            <a:ext cx="7826075" cy="4825425"/>
          </a:xfrm>
          <a:prstGeom prst="rect">
            <a:avLst/>
          </a:prstGeom>
          <a:noFill/>
          <a:ln>
            <a:noFill/>
          </a:ln>
        </p:spPr>
      </p:pic>
      <p:grpSp>
        <p:nvGrpSpPr>
          <p:cNvPr id="74" name="Google Shape;74;p16"/>
          <p:cNvGrpSpPr/>
          <p:nvPr/>
        </p:nvGrpSpPr>
        <p:grpSpPr>
          <a:xfrm>
            <a:off x="2585400" y="772667"/>
            <a:ext cx="3973200" cy="714170"/>
            <a:chOff x="2585400" y="397608"/>
            <a:chExt cx="3973200" cy="733460"/>
          </a:xfrm>
        </p:grpSpPr>
        <p:sp>
          <p:nvSpPr>
            <p:cNvPr id="75" name="Google Shape;75;p16"/>
            <p:cNvSpPr txBox="1"/>
            <p:nvPr/>
          </p:nvSpPr>
          <p:spPr>
            <a:xfrm>
              <a:off x="2585400" y="573068"/>
              <a:ext cx="3973200" cy="558000"/>
            </a:xfrm>
            <a:prstGeom prst="rect">
              <a:avLst/>
            </a:prstGeom>
            <a:noFill/>
            <a:ln>
              <a:noFill/>
            </a:ln>
          </p:spPr>
          <p:txBody>
            <a:bodyPr anchorCtr="0" anchor="t" bIns="34275" lIns="68575" spcFirstLastPara="1" rIns="68575" wrap="square" tIns="34275">
              <a:noAutofit/>
            </a:bodyPr>
            <a:lstStyle/>
            <a:p>
              <a:pPr indent="0" lvl="0" marL="0" marR="0" rtl="0" algn="ctr">
                <a:lnSpc>
                  <a:spcPct val="130000"/>
                </a:lnSpc>
                <a:spcBef>
                  <a:spcPts val="0"/>
                </a:spcBef>
                <a:spcAft>
                  <a:spcPts val="0"/>
                </a:spcAft>
                <a:buClr>
                  <a:srgbClr val="3A3838"/>
                </a:buClr>
                <a:buSzPts val="3000"/>
                <a:buFont typeface="Arial"/>
                <a:buNone/>
              </a:pPr>
              <a:r>
                <a:rPr lang="en" sz="3600">
                  <a:solidFill>
                    <a:srgbClr val="3A3838"/>
                  </a:solidFill>
                  <a:latin typeface="Nunito Sans Black"/>
                  <a:ea typeface="Nunito Sans Black"/>
                  <a:cs typeface="Nunito Sans Black"/>
                  <a:sym typeface="Nunito Sans Black"/>
                </a:rPr>
                <a:t>LỜI GIỚI THIỆU</a:t>
              </a:r>
              <a:endParaRPr sz="3600">
                <a:latin typeface="Nunito Sans Black"/>
                <a:ea typeface="Nunito Sans Black"/>
                <a:cs typeface="Nunito Sans Black"/>
                <a:sym typeface="Nunito Sans Black"/>
              </a:endParaRPr>
            </a:p>
          </p:txBody>
        </p:sp>
        <p:sp>
          <p:nvSpPr>
            <p:cNvPr id="76" name="Google Shape;76;p16"/>
            <p:cNvSpPr/>
            <p:nvPr/>
          </p:nvSpPr>
          <p:spPr>
            <a:xfrm flipH="1" rot="10800000">
              <a:off x="4126638" y="397608"/>
              <a:ext cx="890700" cy="34200"/>
            </a:xfrm>
            <a:prstGeom prst="rect">
              <a:avLst/>
            </a:prstGeom>
            <a:solidFill>
              <a:srgbClr val="E5411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Nunito Sans"/>
                <a:ea typeface="Nunito Sans"/>
                <a:cs typeface="Nunito Sans"/>
                <a:sym typeface="Nunito Sans"/>
              </a:endParaRPr>
            </a:p>
          </p:txBody>
        </p:sp>
      </p:grpSp>
      <p:sp>
        <p:nvSpPr>
          <p:cNvPr id="77" name="Google Shape;77;p16"/>
          <p:cNvSpPr txBox="1"/>
          <p:nvPr/>
        </p:nvSpPr>
        <p:spPr>
          <a:xfrm>
            <a:off x="991350" y="1654300"/>
            <a:ext cx="7161300" cy="2398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None/>
            </a:pPr>
            <a:r>
              <a:rPr lang="en" sz="1200">
                <a:solidFill>
                  <a:srgbClr val="081B3A"/>
                </a:solidFill>
                <a:latin typeface="Nunito Sans"/>
                <a:ea typeface="Nunito Sans"/>
                <a:cs typeface="Nunito Sans"/>
                <a:sym typeface="Nunito Sans"/>
              </a:rPr>
              <a:t>Kính gửi quý độc giả,</a:t>
            </a:r>
            <a:endParaRPr sz="1200">
              <a:solidFill>
                <a:srgbClr val="081B3A"/>
              </a:solidFill>
              <a:latin typeface="Nunito Sans"/>
              <a:ea typeface="Nunito Sans"/>
              <a:cs typeface="Nunito Sans"/>
              <a:sym typeface="Nunito Sans"/>
            </a:endParaRPr>
          </a:p>
          <a:p>
            <a:pPr indent="0" lvl="0" marL="0" rtl="0" algn="ctr">
              <a:lnSpc>
                <a:spcPct val="150000"/>
              </a:lnSpc>
              <a:spcBef>
                <a:spcPts val="1200"/>
              </a:spcBef>
              <a:spcAft>
                <a:spcPts val="600"/>
              </a:spcAft>
              <a:buNone/>
            </a:pPr>
            <a:r>
              <a:rPr lang="en" sz="1200">
                <a:solidFill>
                  <a:srgbClr val="081B3A"/>
                </a:solidFill>
                <a:latin typeface="Nunito Sans"/>
                <a:ea typeface="Nunito Sans"/>
                <a:cs typeface="Nunito Sans"/>
                <a:sym typeface="Nunito Sans"/>
              </a:rPr>
              <a:t>CNCIndustrial trân trọng giới thiệu chuyên mục “Bản tin công nghiệp” - nơi cung cấp thông tin mới nhất về ngành công nghiệp và thị trường bất động sản công nghiệp tại Việt Nam. Chúng tôi hiểu rằng để đưa ra quyết định đầu tư thông minh, nhà đầu tư cần có sự am hiểu sâu về thị trường. Vì vậy, chúng tôi đã tổng hợp và phân tích các thông tin quan trọng, bao gồm xu hướng vĩ mô, tổng quan thị trường, các dự án đáng chú ý, hệ sinh thái công nghiệp - logistics, cũng như các chính sách hỗ trợ đầu tư mới nhất. Chúng tôi hy vọng những thông tin này sẽ là nguồn tài nguyên quý giá, hỗ trợ quý vị trong việc đưa ra các quyết định đầu tư hiệu quả.</a:t>
            </a:r>
            <a:endParaRPr sz="1200">
              <a:latin typeface="Nunito Sans Medium"/>
              <a:ea typeface="Nunito Sans Medium"/>
              <a:cs typeface="Nunito Sans Medium"/>
              <a:sym typeface="Nunito Sans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7"/>
          <p:cNvPicPr preferRelativeResize="0"/>
          <p:nvPr/>
        </p:nvPicPr>
        <p:blipFill rotWithShape="1">
          <a:blip r:embed="rId3">
            <a:alphaModFix amt="25000"/>
          </a:blip>
          <a:srcRect b="0" l="0" r="0" t="0"/>
          <a:stretch/>
        </p:blipFill>
        <p:spPr>
          <a:xfrm>
            <a:off x="503375" y="3337"/>
            <a:ext cx="8341969" cy="5143500"/>
          </a:xfrm>
          <a:prstGeom prst="rect">
            <a:avLst/>
          </a:prstGeom>
          <a:noFill/>
          <a:ln>
            <a:noFill/>
          </a:ln>
        </p:spPr>
      </p:pic>
      <p:sp>
        <p:nvSpPr>
          <p:cNvPr id="83" name="Google Shape;83;p17"/>
          <p:cNvSpPr txBox="1"/>
          <p:nvPr>
            <p:ph type="title"/>
          </p:nvPr>
        </p:nvSpPr>
        <p:spPr>
          <a:xfrm>
            <a:off x="364011" y="266975"/>
            <a:ext cx="5797800" cy="6918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Clr>
                <a:schemeClr val="dk1"/>
              </a:buClr>
              <a:buSzPts val="1100"/>
              <a:buFont typeface="Arial"/>
              <a:buNone/>
            </a:pPr>
            <a:r>
              <a:rPr lang="en" sz="1800">
                <a:solidFill>
                  <a:srgbClr val="E54119"/>
                </a:solidFill>
                <a:latin typeface="Nunito Sans Black"/>
                <a:ea typeface="Nunito Sans Black"/>
                <a:cs typeface="Nunito Sans Black"/>
                <a:sym typeface="Nunito Sans Black"/>
              </a:rPr>
              <a:t>Executive Snapshot </a:t>
            </a:r>
            <a:endParaRPr sz="1800">
              <a:solidFill>
                <a:srgbClr val="E54119"/>
              </a:solidFill>
              <a:latin typeface="Nunito Sans Black"/>
              <a:ea typeface="Nunito Sans Black"/>
              <a:cs typeface="Nunito Sans Black"/>
              <a:sym typeface="Nunito Sans Black"/>
            </a:endParaRPr>
          </a:p>
          <a:p>
            <a:pPr indent="0" lvl="0" marL="0" rtl="0" algn="l">
              <a:lnSpc>
                <a:spcPct val="100000"/>
              </a:lnSpc>
              <a:spcBef>
                <a:spcPts val="600"/>
              </a:spcBef>
              <a:spcAft>
                <a:spcPts val="600"/>
              </a:spcAft>
              <a:buClr>
                <a:schemeClr val="dk1"/>
              </a:buClr>
              <a:buSzPts val="1100"/>
              <a:buFont typeface="Arial"/>
              <a:buNone/>
            </a:pPr>
            <a:r>
              <a:rPr lang="en" sz="1600">
                <a:solidFill>
                  <a:srgbClr val="3F3F3F"/>
                </a:solidFill>
                <a:latin typeface="Nunito Sans Black"/>
                <a:ea typeface="Nunito Sans Black"/>
                <a:cs typeface="Nunito Sans Black"/>
                <a:sym typeface="Nunito Sans Black"/>
              </a:rPr>
              <a:t>Weekly Market Highlights</a:t>
            </a:r>
            <a:endParaRPr sz="1600">
              <a:solidFill>
                <a:srgbClr val="3F3F3F"/>
              </a:solidFill>
              <a:latin typeface="Nunito Sans Black"/>
              <a:ea typeface="Nunito Sans Black"/>
              <a:cs typeface="Nunito Sans Black"/>
              <a:sym typeface="Nunito Sans Black"/>
            </a:endParaRPr>
          </a:p>
        </p:txBody>
      </p:sp>
      <p:sp>
        <p:nvSpPr>
          <p:cNvPr id="84" name="Google Shape;84;p17"/>
          <p:cNvSpPr txBox="1"/>
          <p:nvPr/>
        </p:nvSpPr>
        <p:spPr>
          <a:xfrm>
            <a:off x="383975" y="2407778"/>
            <a:ext cx="4607700" cy="1173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None/>
            </a:pPr>
            <a:r>
              <a:rPr b="1" i="1" lang="en" sz="1100">
                <a:solidFill>
                  <a:srgbClr val="E54119"/>
                </a:solidFill>
                <a:latin typeface="Nunito Sans"/>
                <a:ea typeface="Nunito Sans"/>
                <a:cs typeface="Nunito Sans"/>
                <a:sym typeface="Nunito Sans"/>
              </a:rPr>
              <a:t>Tin Việt Nam </a:t>
            </a:r>
            <a:endParaRPr b="1" sz="1100">
              <a:solidFill>
                <a:schemeClr val="dk1"/>
              </a:solidFill>
              <a:latin typeface="Nunito Sans"/>
              <a:ea typeface="Nunito Sans"/>
              <a:cs typeface="Nunito Sans"/>
              <a:sym typeface="Nunito Sans"/>
            </a:endParaRPr>
          </a:p>
          <a:p>
            <a:pPr indent="0" lvl="0" marL="0" rtl="0" algn="just">
              <a:lnSpc>
                <a:spcPct val="115000"/>
              </a:lnSpc>
              <a:spcBef>
                <a:spcPts val="1200"/>
              </a:spcBef>
              <a:spcAft>
                <a:spcPts val="0"/>
              </a:spcAft>
              <a:buNone/>
            </a:pPr>
            <a:r>
              <a:rPr b="1" lang="en" sz="1100">
                <a:solidFill>
                  <a:schemeClr val="dk1"/>
                </a:solidFill>
                <a:latin typeface="Nunito Sans"/>
                <a:ea typeface="Nunito Sans"/>
                <a:cs typeface="Nunito Sans"/>
                <a:sym typeface="Nunito Sans"/>
              </a:rPr>
              <a:t>[3] Xuất nhập khẩu Việt Nam gần đạt 500 tỷ USD</a:t>
            </a:r>
            <a:endParaRPr b="1" sz="1100">
              <a:solidFill>
                <a:schemeClr val="dk1"/>
              </a:solidFill>
              <a:latin typeface="Nunito Sans"/>
              <a:ea typeface="Nunito Sans"/>
              <a:cs typeface="Nunito Sans"/>
              <a:sym typeface="Nunito Sans"/>
            </a:endParaRPr>
          </a:p>
          <a:p>
            <a:pPr indent="0" lvl="0" marL="0" rtl="0" algn="just">
              <a:lnSpc>
                <a:spcPct val="115000"/>
              </a:lnSpc>
              <a:spcBef>
                <a:spcPts val="600"/>
              </a:spcBef>
              <a:spcAft>
                <a:spcPts val="0"/>
              </a:spcAft>
              <a:buClr>
                <a:schemeClr val="dk1"/>
              </a:buClr>
              <a:buSzPts val="1100"/>
              <a:buFont typeface="Arial"/>
              <a:buNone/>
            </a:pPr>
            <a:r>
              <a:rPr b="1" lang="en" sz="1100">
                <a:solidFill>
                  <a:schemeClr val="dk1"/>
                </a:solidFill>
                <a:latin typeface="Nunito Sans"/>
                <a:ea typeface="Nunito Sans"/>
                <a:cs typeface="Nunito Sans"/>
                <a:sym typeface="Nunito Sans"/>
              </a:rPr>
              <a:t>[4] Quy định mới về quản lý chi phí đầu tư xây dựng</a:t>
            </a:r>
            <a:endParaRPr b="1" sz="1100">
              <a:solidFill>
                <a:schemeClr val="dk1"/>
              </a:solidFill>
              <a:latin typeface="Nunito Sans"/>
              <a:ea typeface="Nunito Sans"/>
              <a:cs typeface="Nunito Sans"/>
              <a:sym typeface="Nunito Sans"/>
            </a:endParaRPr>
          </a:p>
          <a:p>
            <a:pPr indent="0" lvl="0" marL="0" rtl="0" algn="just">
              <a:lnSpc>
                <a:spcPct val="115000"/>
              </a:lnSpc>
              <a:spcBef>
                <a:spcPts val="600"/>
              </a:spcBef>
              <a:spcAft>
                <a:spcPts val="600"/>
              </a:spcAft>
              <a:buClr>
                <a:schemeClr val="dk1"/>
              </a:buClr>
              <a:buSzPts val="1100"/>
              <a:buFont typeface="Arial"/>
              <a:buNone/>
            </a:pPr>
            <a:r>
              <a:t/>
            </a:r>
            <a:endParaRPr b="1" sz="1100">
              <a:solidFill>
                <a:schemeClr val="dk1"/>
              </a:solidFill>
              <a:latin typeface="Nunito Sans"/>
              <a:ea typeface="Nunito Sans"/>
              <a:cs typeface="Nunito Sans"/>
              <a:sym typeface="Nunito Sans"/>
            </a:endParaRPr>
          </a:p>
        </p:txBody>
      </p:sp>
      <p:cxnSp>
        <p:nvCxnSpPr>
          <p:cNvPr id="85" name="Google Shape;85;p17"/>
          <p:cNvCxnSpPr/>
          <p:nvPr/>
        </p:nvCxnSpPr>
        <p:spPr>
          <a:xfrm>
            <a:off x="463886" y="1074475"/>
            <a:ext cx="2586600" cy="0"/>
          </a:xfrm>
          <a:prstGeom prst="straightConnector1">
            <a:avLst/>
          </a:prstGeom>
          <a:noFill/>
          <a:ln cap="flat" cmpd="sng" w="19050">
            <a:solidFill>
              <a:srgbClr val="595959"/>
            </a:solidFill>
            <a:prstDash val="solid"/>
            <a:round/>
            <a:headEnd len="med" w="med" type="none"/>
            <a:tailEnd len="med" w="med" type="none"/>
          </a:ln>
        </p:spPr>
      </p:cxnSp>
      <p:sp>
        <p:nvSpPr>
          <p:cNvPr id="86" name="Google Shape;86;p17"/>
          <p:cNvSpPr txBox="1"/>
          <p:nvPr/>
        </p:nvSpPr>
        <p:spPr>
          <a:xfrm>
            <a:off x="383975" y="1074475"/>
            <a:ext cx="4607700" cy="963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None/>
            </a:pPr>
            <a:r>
              <a:rPr b="1" i="1" lang="en" sz="1100">
                <a:solidFill>
                  <a:srgbClr val="E54119"/>
                </a:solidFill>
                <a:latin typeface="Nunito Sans"/>
                <a:ea typeface="Nunito Sans"/>
                <a:cs typeface="Nunito Sans"/>
                <a:sym typeface="Nunito Sans"/>
              </a:rPr>
              <a:t>Tin quốc tế</a:t>
            </a:r>
            <a:endParaRPr b="1" i="1" sz="1100">
              <a:solidFill>
                <a:srgbClr val="E54119"/>
              </a:solidFill>
              <a:latin typeface="Nunito Sans"/>
              <a:ea typeface="Nunito Sans"/>
              <a:cs typeface="Nunito Sans"/>
              <a:sym typeface="Nunito Sans"/>
            </a:endParaRPr>
          </a:p>
          <a:p>
            <a:pPr indent="0" lvl="0" marL="0" rtl="0" algn="just">
              <a:lnSpc>
                <a:spcPct val="115000"/>
              </a:lnSpc>
              <a:spcBef>
                <a:spcPts val="1200"/>
              </a:spcBef>
              <a:spcAft>
                <a:spcPts val="0"/>
              </a:spcAft>
              <a:buNone/>
            </a:pPr>
            <a:r>
              <a:rPr b="1" lang="en" sz="1100">
                <a:solidFill>
                  <a:schemeClr val="dk1"/>
                </a:solidFill>
                <a:latin typeface="Nunito Sans"/>
                <a:ea typeface="Nunito Sans"/>
                <a:cs typeface="Nunito Sans"/>
                <a:sym typeface="Nunito Sans"/>
              </a:rPr>
              <a:t>[1] Fed giữ nguyên lãi suất, phát tín hiệu thắt chặt kéo dài</a:t>
            </a:r>
            <a:endParaRPr b="1" sz="1100">
              <a:solidFill>
                <a:schemeClr val="dk1"/>
              </a:solidFill>
              <a:latin typeface="Nunito Sans"/>
              <a:ea typeface="Nunito Sans"/>
              <a:cs typeface="Nunito Sans"/>
              <a:sym typeface="Nunito Sans"/>
            </a:endParaRPr>
          </a:p>
          <a:p>
            <a:pPr indent="0" lvl="0" marL="0" rtl="0" algn="just">
              <a:lnSpc>
                <a:spcPct val="115000"/>
              </a:lnSpc>
              <a:spcBef>
                <a:spcPts val="1200"/>
              </a:spcBef>
              <a:spcAft>
                <a:spcPts val="0"/>
              </a:spcAft>
              <a:buNone/>
            </a:pPr>
            <a:r>
              <a:rPr b="1" lang="en" sz="1100">
                <a:solidFill>
                  <a:schemeClr val="dk1"/>
                </a:solidFill>
                <a:latin typeface="Nunito Sans"/>
                <a:ea typeface="Nunito Sans"/>
                <a:cs typeface="Nunito Sans"/>
                <a:sym typeface="Nunito Sans"/>
              </a:rPr>
              <a:t>[2] Thỏa thuận Mỹ - Iran mở hy vọng hạ nhiệt nguồn cung dầu châu Á</a:t>
            </a:r>
            <a:endParaRPr b="1" sz="1100">
              <a:solidFill>
                <a:schemeClr val="dk1"/>
              </a:solidFill>
              <a:latin typeface="Nunito Sans"/>
              <a:ea typeface="Nunito Sans"/>
              <a:cs typeface="Nunito Sans"/>
              <a:sym typeface="Nunito Sans"/>
            </a:endParaRPr>
          </a:p>
          <a:p>
            <a:pPr indent="0" lvl="0" marL="0" rtl="0" algn="just">
              <a:lnSpc>
                <a:spcPct val="115000"/>
              </a:lnSpc>
              <a:spcBef>
                <a:spcPts val="1200"/>
              </a:spcBef>
              <a:spcAft>
                <a:spcPts val="0"/>
              </a:spcAft>
              <a:buNone/>
            </a:pPr>
            <a:r>
              <a:t/>
            </a:r>
            <a:endParaRPr b="1" sz="1100">
              <a:solidFill>
                <a:schemeClr val="dk1"/>
              </a:solidFill>
              <a:latin typeface="Nunito Sans"/>
              <a:ea typeface="Nunito Sans"/>
              <a:cs typeface="Nunito Sans"/>
              <a:sym typeface="Nunito Sans"/>
            </a:endParaRPr>
          </a:p>
          <a:p>
            <a:pPr indent="0" lvl="0" marL="0" rtl="0" algn="just">
              <a:lnSpc>
                <a:spcPct val="115000"/>
              </a:lnSpc>
              <a:spcBef>
                <a:spcPts val="600"/>
              </a:spcBef>
              <a:spcAft>
                <a:spcPts val="600"/>
              </a:spcAft>
              <a:buNone/>
            </a:pPr>
            <a:r>
              <a:t/>
            </a:r>
            <a:endParaRPr b="1" sz="1100">
              <a:solidFill>
                <a:schemeClr val="dk1"/>
              </a:solidFill>
              <a:latin typeface="Nunito Sans"/>
              <a:ea typeface="Nunito Sans"/>
              <a:cs typeface="Nunito Sans"/>
              <a:sym typeface="Nunito Sans"/>
            </a:endParaRPr>
          </a:p>
        </p:txBody>
      </p:sp>
      <p:pic>
        <p:nvPicPr>
          <p:cNvPr id="87" name="Google Shape;87;p17"/>
          <p:cNvPicPr preferRelativeResize="0"/>
          <p:nvPr/>
        </p:nvPicPr>
        <p:blipFill>
          <a:blip r:embed="rId4">
            <a:alphaModFix/>
          </a:blip>
          <a:stretch>
            <a:fillRect/>
          </a:stretch>
        </p:blipFill>
        <p:spPr>
          <a:xfrm>
            <a:off x="5129475" y="1005375"/>
            <a:ext cx="3715876" cy="3715876"/>
          </a:xfrm>
          <a:prstGeom prst="rect">
            <a:avLst/>
          </a:prstGeom>
          <a:noFill/>
          <a:ln>
            <a:noFill/>
          </a:ln>
        </p:spPr>
      </p:pic>
      <p:pic>
        <p:nvPicPr>
          <p:cNvPr id="88" name="Google Shape;88;p17" title="Logo CIS 2026 ko biểu tượng_Màu.png"/>
          <p:cNvPicPr preferRelativeResize="0"/>
          <p:nvPr/>
        </p:nvPicPr>
        <p:blipFill rotWithShape="1">
          <a:blip r:embed="rId5">
            <a:alphaModFix/>
          </a:blip>
          <a:srcRect b="32033" l="0" r="0" t="34954"/>
          <a:stretch/>
        </p:blipFill>
        <p:spPr>
          <a:xfrm>
            <a:off x="7401823" y="266975"/>
            <a:ext cx="1443528" cy="476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8"/>
          <p:cNvPicPr preferRelativeResize="0"/>
          <p:nvPr/>
        </p:nvPicPr>
        <p:blipFill rotWithShape="1">
          <a:blip r:embed="rId3">
            <a:alphaModFix amt="25000"/>
          </a:blip>
          <a:srcRect b="0" l="0" r="0" t="0"/>
          <a:stretch/>
        </p:blipFill>
        <p:spPr>
          <a:xfrm>
            <a:off x="375000" y="33783"/>
            <a:ext cx="8341969" cy="5143500"/>
          </a:xfrm>
          <a:prstGeom prst="rect">
            <a:avLst/>
          </a:prstGeom>
          <a:noFill/>
          <a:ln>
            <a:noFill/>
          </a:ln>
        </p:spPr>
      </p:pic>
      <p:sp>
        <p:nvSpPr>
          <p:cNvPr id="94" name="Google Shape;94;p18"/>
          <p:cNvSpPr txBox="1"/>
          <p:nvPr>
            <p:ph idx="1" type="body"/>
          </p:nvPr>
        </p:nvSpPr>
        <p:spPr>
          <a:xfrm>
            <a:off x="314500" y="1079750"/>
            <a:ext cx="4058100" cy="4824600"/>
          </a:xfrm>
          <a:prstGeom prst="rect">
            <a:avLst/>
          </a:prstGeom>
        </p:spPr>
        <p:txBody>
          <a:bodyPr anchorCtr="0" anchor="t" bIns="91425" lIns="91425" spcFirstLastPara="1" rIns="91425" wrap="square" tIns="91425">
            <a:noAutofit/>
          </a:bodyPr>
          <a:lstStyle/>
          <a:p>
            <a:pPr indent="-298450" lvl="0" marL="457200" rtl="0" algn="just">
              <a:lnSpc>
                <a:spcPct val="150000"/>
              </a:lnSpc>
              <a:spcBef>
                <a:spcPts val="120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Ngày 17/6, Fed quyết định giữ nguyên lãi suất cơ bản ở mức 3,5%–3,75%, đánh dấu cuộc họp đầu tiên dưới sự chủ trì của tân Chủ tịch Kevin Warsh. FOMC nhất trí giữ nguyên lãi suất lần thứ tư liên tiếp.</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Fed nâng dự báo lạm phát năm 2026, với lạm phát toàn phần ở mức 3,6% và lạm phát cơ bản 3,3%, cao hơn mức 2,7% đưa ra hồi tháng 3. Dự báo tăng trưởng GDP được điều chỉnh giảm nhẹ xuống 2,2%.</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Fed loại bỏ các tín hiệu mở đường cho việc cắt giảm lãi suất và chuyển sang thông điệp duy trì chính sách thắt chặt lâu hơn. Thị trường hiện không còn kỳ vọng Fed cắt giảm lãi suất trong năm 2026, đồng thời đánh giá khả năng tăng lãi suất vào cuối năm ở mức cao.</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0"/>
              </a:spcAft>
              <a:buNone/>
            </a:pPr>
            <a:r>
              <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0"/>
              </a:spcAft>
              <a:buNone/>
            </a:pPr>
            <a:r>
              <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1200"/>
              </a:spcAft>
              <a:buNone/>
            </a:pPr>
            <a:r>
              <a:t/>
            </a:r>
            <a:endParaRPr sz="1100">
              <a:solidFill>
                <a:schemeClr val="dk1"/>
              </a:solidFill>
              <a:latin typeface="Nunito Sans"/>
              <a:ea typeface="Nunito Sans"/>
              <a:cs typeface="Nunito Sans"/>
              <a:sym typeface="Nunito Sans"/>
            </a:endParaRPr>
          </a:p>
        </p:txBody>
      </p:sp>
      <p:sp>
        <p:nvSpPr>
          <p:cNvPr id="95" name="Google Shape;95;p18"/>
          <p:cNvSpPr txBox="1"/>
          <p:nvPr>
            <p:ph type="title"/>
          </p:nvPr>
        </p:nvSpPr>
        <p:spPr>
          <a:xfrm>
            <a:off x="400950" y="233275"/>
            <a:ext cx="8342100" cy="756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latin typeface="Nunito Sans Black"/>
                <a:ea typeface="Nunito Sans Black"/>
                <a:cs typeface="Nunito Sans Black"/>
                <a:sym typeface="Nunito Sans Black"/>
              </a:rPr>
              <a:t>Tin quốc tế</a:t>
            </a:r>
            <a:endParaRPr sz="1700">
              <a:latin typeface="Nunito Sans Black"/>
              <a:ea typeface="Nunito Sans Black"/>
              <a:cs typeface="Nunito Sans Black"/>
              <a:sym typeface="Nunito Sans Black"/>
            </a:endParaRPr>
          </a:p>
          <a:p>
            <a:pPr indent="0" lvl="0" marL="0" rtl="0" algn="l">
              <a:lnSpc>
                <a:spcPct val="115000"/>
              </a:lnSpc>
              <a:spcBef>
                <a:spcPts val="0"/>
              </a:spcBef>
              <a:spcAft>
                <a:spcPts val="0"/>
              </a:spcAft>
              <a:buClr>
                <a:schemeClr val="dk1"/>
              </a:buClr>
              <a:buSzPts val="1100"/>
              <a:buFont typeface="Arial"/>
              <a:buNone/>
            </a:pPr>
            <a:r>
              <a:rPr lang="en" sz="1700">
                <a:solidFill>
                  <a:srgbClr val="E54119"/>
                </a:solidFill>
                <a:latin typeface="Nunito Sans Black"/>
                <a:ea typeface="Nunito Sans Black"/>
                <a:cs typeface="Nunito Sans Black"/>
                <a:sym typeface="Nunito Sans Black"/>
              </a:rPr>
              <a:t>[1] Fed giữ nguyên lãi suất, phát tín hiệu thắt chặt kéo dài</a:t>
            </a:r>
            <a:endParaRPr sz="1600">
              <a:solidFill>
                <a:srgbClr val="E54119"/>
              </a:solidFill>
              <a:latin typeface="Nunito Sans Black"/>
              <a:ea typeface="Nunito Sans Black"/>
              <a:cs typeface="Nunito Sans Black"/>
              <a:sym typeface="Nunito Sans Black"/>
            </a:endParaRPr>
          </a:p>
        </p:txBody>
      </p:sp>
      <p:sp>
        <p:nvSpPr>
          <p:cNvPr id="96" name="Google Shape;96;p18"/>
          <p:cNvSpPr txBox="1"/>
          <p:nvPr/>
        </p:nvSpPr>
        <p:spPr>
          <a:xfrm>
            <a:off x="6261126" y="4157428"/>
            <a:ext cx="2584200" cy="3540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1200"/>
              </a:spcBef>
              <a:spcAft>
                <a:spcPts val="1200"/>
              </a:spcAft>
              <a:buNone/>
            </a:pPr>
            <a:r>
              <a:rPr i="1" lang="en" sz="1100">
                <a:solidFill>
                  <a:srgbClr val="0097A7"/>
                </a:solidFill>
                <a:latin typeface="Nunito Sans"/>
                <a:ea typeface="Nunito Sans"/>
                <a:cs typeface="Nunito Sans"/>
                <a:sym typeface="Nunito Sans"/>
              </a:rPr>
              <a:t>Nguồn</a:t>
            </a:r>
            <a:r>
              <a:rPr i="1" lang="en" sz="1100">
                <a:solidFill>
                  <a:srgbClr val="0097A7"/>
                </a:solidFill>
                <a:latin typeface="Nunito Sans"/>
                <a:ea typeface="Nunito Sans"/>
                <a:cs typeface="Nunito Sans"/>
                <a:sym typeface="Nunito Sans"/>
              </a:rPr>
              <a:t>: </a:t>
            </a:r>
            <a:r>
              <a:rPr i="1" lang="en" sz="1100">
                <a:solidFill>
                  <a:srgbClr val="0097A7"/>
                </a:solidFill>
                <a:uFill>
                  <a:noFill/>
                </a:uFill>
                <a:latin typeface="Nunito Sans"/>
                <a:ea typeface="Nunito Sans"/>
                <a:cs typeface="Nunito Sans"/>
                <a:sym typeface="Nunito Sans"/>
                <a:hlinkClick r:id="rId4">
                  <a:extLst>
                    <a:ext uri="{A12FA001-AC4F-418D-AE19-62706E023703}">
                      <ahyp:hlinkClr val="tx"/>
                    </a:ext>
                  </a:extLst>
                </a:hlinkClick>
              </a:rPr>
              <a:t>baochinhphu.vn</a:t>
            </a:r>
            <a:endParaRPr i="1" sz="1100">
              <a:solidFill>
                <a:srgbClr val="0097A7"/>
              </a:solidFill>
              <a:latin typeface="Nunito Sans"/>
              <a:ea typeface="Nunito Sans"/>
              <a:cs typeface="Nunito Sans"/>
              <a:sym typeface="Nunito Sans"/>
            </a:endParaRPr>
          </a:p>
        </p:txBody>
      </p:sp>
      <p:pic>
        <p:nvPicPr>
          <p:cNvPr id="97" name="Google Shape;97;p18" title="Logo CIS 2026 ko biểu tượng_Màu.png"/>
          <p:cNvPicPr preferRelativeResize="0"/>
          <p:nvPr/>
        </p:nvPicPr>
        <p:blipFill rotWithShape="1">
          <a:blip r:embed="rId5">
            <a:alphaModFix/>
          </a:blip>
          <a:srcRect b="32033" l="0" r="0" t="34954"/>
          <a:stretch/>
        </p:blipFill>
        <p:spPr>
          <a:xfrm>
            <a:off x="7412950" y="135028"/>
            <a:ext cx="1522150" cy="502548"/>
          </a:xfrm>
          <a:prstGeom prst="rect">
            <a:avLst/>
          </a:prstGeom>
          <a:noFill/>
          <a:ln>
            <a:noFill/>
          </a:ln>
        </p:spPr>
      </p:pic>
      <p:pic>
        <p:nvPicPr>
          <p:cNvPr id="98" name="Google Shape;98;p18"/>
          <p:cNvPicPr preferRelativeResize="0"/>
          <p:nvPr/>
        </p:nvPicPr>
        <p:blipFill>
          <a:blip r:embed="rId6">
            <a:alphaModFix/>
          </a:blip>
          <a:stretch>
            <a:fillRect/>
          </a:stretch>
        </p:blipFill>
        <p:spPr>
          <a:xfrm>
            <a:off x="4572005" y="1190217"/>
            <a:ext cx="4149400" cy="2766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9"/>
          <p:cNvPicPr preferRelativeResize="0"/>
          <p:nvPr/>
        </p:nvPicPr>
        <p:blipFill rotWithShape="1">
          <a:blip r:embed="rId3">
            <a:alphaModFix amt="25000"/>
          </a:blip>
          <a:srcRect b="0" l="0" r="0" t="0"/>
          <a:stretch/>
        </p:blipFill>
        <p:spPr>
          <a:xfrm>
            <a:off x="375000" y="33783"/>
            <a:ext cx="8341969" cy="5143500"/>
          </a:xfrm>
          <a:prstGeom prst="rect">
            <a:avLst/>
          </a:prstGeom>
          <a:noFill/>
          <a:ln>
            <a:noFill/>
          </a:ln>
        </p:spPr>
      </p:pic>
      <p:sp>
        <p:nvSpPr>
          <p:cNvPr id="104" name="Google Shape;104;p19"/>
          <p:cNvSpPr txBox="1"/>
          <p:nvPr>
            <p:ph idx="1" type="body"/>
          </p:nvPr>
        </p:nvSpPr>
        <p:spPr>
          <a:xfrm>
            <a:off x="314500" y="1079750"/>
            <a:ext cx="4541700" cy="3739200"/>
          </a:xfrm>
          <a:prstGeom prst="rect">
            <a:avLst/>
          </a:prstGeom>
        </p:spPr>
        <p:txBody>
          <a:bodyPr anchorCtr="0" anchor="t" bIns="91425" lIns="91425" spcFirstLastPara="1" rIns="91425" wrap="square" tIns="91425">
            <a:noAutofit/>
          </a:bodyPr>
          <a:lstStyle/>
          <a:p>
            <a:pPr indent="-298450" lvl="0" marL="457200" rtl="0" algn="just">
              <a:lnSpc>
                <a:spcPct val="150000"/>
              </a:lnSpc>
              <a:spcBef>
                <a:spcPts val="120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Thỏa thuận Mỹ - Iran mở triển vọng nối lại nguồn cung dầu đang eo hẹp, qua đó hỗ trợ hạ nhiệt áp lực giá năng lượng tại châu Á. Diễn biến này tạo tín hiệu tích cực sau giai đoạn khu vực chịu sức ép lớn về nguồn cung.</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Tuy nhiên, quá trình khôi phục nguồn cung dầu chưa thể diễn ra ngay lập tức, với độ trễ có thể kéo dài vài tháng. Điều này cho thấy áp lực năng lượng tại châu Á vẫn còn hiện hữu trong ngắn hạn.</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Thỏa thuận tạo kỳ vọng tích cực cho thị trường dầu khu vực, nhưng hiệu quả thực tế phụ thuộc vào tiến độ triển khai và khả năng nối lại dòng cung. Các nền kinh tế châu Á vẫn cần thêm thời gian để giảm bớt tình trạng khan hiếm năng lượng.</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0"/>
              </a:spcAft>
              <a:buNone/>
            </a:pPr>
            <a:r>
              <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0"/>
              </a:spcAft>
              <a:buNone/>
            </a:pPr>
            <a:r>
              <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1200"/>
              </a:spcAft>
              <a:buNone/>
            </a:pPr>
            <a:r>
              <a:t/>
            </a:r>
            <a:endParaRPr sz="1100">
              <a:solidFill>
                <a:schemeClr val="dk1"/>
              </a:solidFill>
              <a:latin typeface="Nunito Sans"/>
              <a:ea typeface="Nunito Sans"/>
              <a:cs typeface="Nunito Sans"/>
              <a:sym typeface="Nunito Sans"/>
            </a:endParaRPr>
          </a:p>
        </p:txBody>
      </p:sp>
      <p:sp>
        <p:nvSpPr>
          <p:cNvPr id="105" name="Google Shape;105;p19"/>
          <p:cNvSpPr txBox="1"/>
          <p:nvPr>
            <p:ph type="title"/>
          </p:nvPr>
        </p:nvSpPr>
        <p:spPr>
          <a:xfrm>
            <a:off x="400950" y="233275"/>
            <a:ext cx="5868600" cy="50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rgbClr val="E54119"/>
                </a:solidFill>
                <a:latin typeface="Nunito Sans Black"/>
                <a:ea typeface="Nunito Sans Black"/>
                <a:cs typeface="Nunito Sans Black"/>
                <a:sym typeface="Nunito Sans Black"/>
              </a:rPr>
              <a:t>[2] </a:t>
            </a:r>
            <a:r>
              <a:rPr lang="en" sz="1700">
                <a:solidFill>
                  <a:srgbClr val="E54119"/>
                </a:solidFill>
                <a:latin typeface="Nunito Sans Black"/>
                <a:ea typeface="Nunito Sans Black"/>
                <a:cs typeface="Nunito Sans Black"/>
                <a:sym typeface="Nunito Sans Black"/>
              </a:rPr>
              <a:t>Thỏa thuận Mỹ - Iran mở hy vọng hạ nhiệt nguồn cung dầu châu Á</a:t>
            </a:r>
            <a:endParaRPr sz="1600">
              <a:solidFill>
                <a:srgbClr val="E54119"/>
              </a:solidFill>
              <a:latin typeface="Nunito Sans Black"/>
              <a:ea typeface="Nunito Sans Black"/>
              <a:cs typeface="Nunito Sans Black"/>
              <a:sym typeface="Nunito Sans Black"/>
            </a:endParaRPr>
          </a:p>
        </p:txBody>
      </p:sp>
      <p:sp>
        <p:nvSpPr>
          <p:cNvPr id="106" name="Google Shape;106;p19"/>
          <p:cNvSpPr txBox="1"/>
          <p:nvPr/>
        </p:nvSpPr>
        <p:spPr>
          <a:xfrm>
            <a:off x="6132776" y="4040728"/>
            <a:ext cx="2584200" cy="3540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1200"/>
              </a:spcBef>
              <a:spcAft>
                <a:spcPts val="1200"/>
              </a:spcAft>
              <a:buNone/>
            </a:pPr>
            <a:r>
              <a:rPr i="1" lang="en" sz="1100">
                <a:solidFill>
                  <a:srgbClr val="0097A7"/>
                </a:solidFill>
                <a:latin typeface="Nunito Sans"/>
                <a:ea typeface="Nunito Sans"/>
                <a:cs typeface="Nunito Sans"/>
                <a:sym typeface="Nunito Sans"/>
              </a:rPr>
              <a:t>Nguồn:</a:t>
            </a:r>
            <a:r>
              <a:rPr i="1" lang="en" sz="1100">
                <a:solidFill>
                  <a:srgbClr val="0097A7"/>
                </a:solidFill>
                <a:latin typeface="Nunito Sans"/>
                <a:ea typeface="Nunito Sans"/>
                <a:cs typeface="Nunito Sans"/>
                <a:sym typeface="Nunito Sans"/>
              </a:rPr>
              <a:t> </a:t>
            </a:r>
            <a:r>
              <a:rPr i="1" lang="en" sz="1100">
                <a:solidFill>
                  <a:srgbClr val="0097A7"/>
                </a:solidFill>
                <a:uFill>
                  <a:noFill/>
                </a:uFill>
                <a:latin typeface="Nunito Sans"/>
                <a:ea typeface="Nunito Sans"/>
                <a:cs typeface="Nunito Sans"/>
                <a:sym typeface="Nunito Sans"/>
                <a:hlinkClick r:id="rId4">
                  <a:extLst>
                    <a:ext uri="{A12FA001-AC4F-418D-AE19-62706E023703}">
                      <ahyp:hlinkClr val="tx"/>
                    </a:ext>
                  </a:extLst>
                </a:hlinkClick>
              </a:rPr>
              <a:t>vnexpress.net</a:t>
            </a:r>
            <a:endParaRPr i="1" sz="1100">
              <a:solidFill>
                <a:srgbClr val="0097A7"/>
              </a:solidFill>
              <a:latin typeface="Nunito Sans"/>
              <a:ea typeface="Nunito Sans"/>
              <a:cs typeface="Nunito Sans"/>
              <a:sym typeface="Nunito Sans"/>
            </a:endParaRPr>
          </a:p>
        </p:txBody>
      </p:sp>
      <p:pic>
        <p:nvPicPr>
          <p:cNvPr id="107" name="Google Shape;107;p19" title="Logo CIS 2026 ko biểu tượng_Màu.png"/>
          <p:cNvPicPr preferRelativeResize="0"/>
          <p:nvPr/>
        </p:nvPicPr>
        <p:blipFill rotWithShape="1">
          <a:blip r:embed="rId5">
            <a:alphaModFix/>
          </a:blip>
          <a:srcRect b="32033" l="0" r="0" t="34954"/>
          <a:stretch/>
        </p:blipFill>
        <p:spPr>
          <a:xfrm>
            <a:off x="7412950" y="135028"/>
            <a:ext cx="1522150" cy="502548"/>
          </a:xfrm>
          <a:prstGeom prst="rect">
            <a:avLst/>
          </a:prstGeom>
          <a:noFill/>
          <a:ln>
            <a:noFill/>
          </a:ln>
        </p:spPr>
      </p:pic>
      <p:pic>
        <p:nvPicPr>
          <p:cNvPr id="108" name="Google Shape;108;p19"/>
          <p:cNvPicPr preferRelativeResize="0"/>
          <p:nvPr/>
        </p:nvPicPr>
        <p:blipFill>
          <a:blip r:embed="rId6">
            <a:alphaModFix/>
          </a:blip>
          <a:stretch>
            <a:fillRect/>
          </a:stretch>
        </p:blipFill>
        <p:spPr>
          <a:xfrm>
            <a:off x="4978875" y="1190494"/>
            <a:ext cx="3672900" cy="2691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0"/>
          <p:cNvPicPr preferRelativeResize="0"/>
          <p:nvPr/>
        </p:nvPicPr>
        <p:blipFill rotWithShape="1">
          <a:blip r:embed="rId3">
            <a:alphaModFix amt="25000"/>
          </a:blip>
          <a:srcRect b="0" l="0" r="0" t="0"/>
          <a:stretch/>
        </p:blipFill>
        <p:spPr>
          <a:xfrm>
            <a:off x="351687" y="-113689"/>
            <a:ext cx="8341969" cy="5143500"/>
          </a:xfrm>
          <a:prstGeom prst="rect">
            <a:avLst/>
          </a:prstGeom>
          <a:noFill/>
          <a:ln>
            <a:noFill/>
          </a:ln>
        </p:spPr>
      </p:pic>
      <p:sp>
        <p:nvSpPr>
          <p:cNvPr id="114" name="Google Shape;114;p20"/>
          <p:cNvSpPr txBox="1"/>
          <p:nvPr>
            <p:ph idx="1" type="body"/>
          </p:nvPr>
        </p:nvSpPr>
        <p:spPr>
          <a:xfrm>
            <a:off x="351675" y="1022700"/>
            <a:ext cx="4352100" cy="3173700"/>
          </a:xfrm>
          <a:prstGeom prst="rect">
            <a:avLst/>
          </a:prstGeom>
        </p:spPr>
        <p:txBody>
          <a:bodyPr anchorCtr="0" anchor="t" bIns="91425" lIns="91425" spcFirstLastPara="1" rIns="91425" wrap="square" tIns="91425">
            <a:noAutofit/>
          </a:bodyPr>
          <a:lstStyle/>
          <a:p>
            <a:pPr indent="-298450" lvl="0" marL="457200" rtl="0" algn="just">
              <a:lnSpc>
                <a:spcPct val="150000"/>
              </a:lnSpc>
              <a:spcBef>
                <a:spcPts val="120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Nửa đầu tháng 6 (1–15/6), kim ngạch xuất nhập khẩu cả nước đạt 51,2 tỷ USD, gồm xuất khẩu 24,2 tỷ USD và nhập khẩu 29 tỷ USD. Cán cân thương mại tiếp tục nhập siêu 2,8 tỷ USD.</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5 nhóm hàng xuất khẩu đạt từ 1 tỷ USD trở lên, dẫn đầu là máy vi tính, sản phẩm điện tử và linh kiện với 7,3 tỷ USD. Các nhóm lớn khác gồm máy móc thiết bị, điện thoại, dệt may và giày dép.</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Lũy kế đến 15/6, tổng kim ngạch xuất nhập khẩu đạt 496,6 tỷ USD, gồm xuất khẩu 239,9 tỷ USD và nhập khẩu 256,7 tỷ USD. Việt Nam nhập siêu 16,8 tỷ USD từ đầu năm.</a:t>
            </a:r>
            <a:endParaRPr sz="1100">
              <a:solidFill>
                <a:schemeClr val="dk1"/>
              </a:solidFill>
              <a:latin typeface="Nunito Sans"/>
              <a:ea typeface="Nunito Sans"/>
              <a:cs typeface="Nunito Sans"/>
              <a:sym typeface="Nunito Sans"/>
            </a:endParaRPr>
          </a:p>
          <a:p>
            <a:pPr indent="0" lvl="0" marL="0" rtl="0" algn="just">
              <a:lnSpc>
                <a:spcPct val="150000"/>
              </a:lnSpc>
              <a:spcBef>
                <a:spcPts val="1200"/>
              </a:spcBef>
              <a:spcAft>
                <a:spcPts val="0"/>
              </a:spcAft>
              <a:buNone/>
            </a:pPr>
            <a:r>
              <a:t/>
            </a:r>
            <a:endParaRPr sz="1100">
              <a:solidFill>
                <a:schemeClr val="dk1"/>
              </a:solidFill>
              <a:latin typeface="Nunito Sans"/>
              <a:ea typeface="Nunito Sans"/>
              <a:cs typeface="Nunito Sans"/>
              <a:sym typeface="Nunito Sans"/>
            </a:endParaRPr>
          </a:p>
          <a:p>
            <a:pPr indent="0" lvl="0" marL="457200" rtl="0" algn="just">
              <a:lnSpc>
                <a:spcPct val="150000"/>
              </a:lnSpc>
              <a:spcBef>
                <a:spcPts val="1200"/>
              </a:spcBef>
              <a:spcAft>
                <a:spcPts val="1200"/>
              </a:spcAft>
              <a:buNone/>
            </a:pPr>
            <a:r>
              <a:t/>
            </a:r>
            <a:endParaRPr sz="1100">
              <a:solidFill>
                <a:schemeClr val="dk1"/>
              </a:solidFill>
              <a:latin typeface="Nunito Sans"/>
              <a:ea typeface="Nunito Sans"/>
              <a:cs typeface="Nunito Sans"/>
              <a:sym typeface="Nunito Sans"/>
            </a:endParaRPr>
          </a:p>
        </p:txBody>
      </p:sp>
      <p:sp>
        <p:nvSpPr>
          <p:cNvPr id="115" name="Google Shape;115;p20"/>
          <p:cNvSpPr txBox="1"/>
          <p:nvPr>
            <p:ph type="title"/>
          </p:nvPr>
        </p:nvSpPr>
        <p:spPr>
          <a:xfrm>
            <a:off x="351675" y="195363"/>
            <a:ext cx="8560800" cy="4341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0"/>
              </a:spcAft>
              <a:buNone/>
            </a:pPr>
            <a:r>
              <a:rPr lang="en" sz="1600">
                <a:latin typeface="Nunito Sans Black"/>
                <a:ea typeface="Nunito Sans Black"/>
                <a:cs typeface="Nunito Sans Black"/>
                <a:sym typeface="Nunito Sans Black"/>
              </a:rPr>
              <a:t>Tin Việt Nam</a:t>
            </a:r>
            <a:endParaRPr sz="1600">
              <a:solidFill>
                <a:srgbClr val="E54119"/>
              </a:solidFill>
              <a:latin typeface="Nunito Sans Black"/>
              <a:ea typeface="Nunito Sans Black"/>
              <a:cs typeface="Nunito Sans Black"/>
              <a:sym typeface="Nunito Sans Black"/>
            </a:endParaRPr>
          </a:p>
          <a:p>
            <a:pPr indent="0" lvl="0" marL="0" rtl="0" algn="l">
              <a:lnSpc>
                <a:spcPct val="100000"/>
              </a:lnSpc>
              <a:spcBef>
                <a:spcPts val="600"/>
              </a:spcBef>
              <a:spcAft>
                <a:spcPts val="600"/>
              </a:spcAft>
              <a:buNone/>
            </a:pPr>
            <a:r>
              <a:rPr lang="en" sz="1600">
                <a:solidFill>
                  <a:srgbClr val="E54119"/>
                </a:solidFill>
                <a:latin typeface="Nunito Sans Black"/>
                <a:ea typeface="Nunito Sans Black"/>
                <a:cs typeface="Nunito Sans Black"/>
                <a:sym typeface="Nunito Sans Black"/>
              </a:rPr>
              <a:t>[3] </a:t>
            </a:r>
            <a:r>
              <a:rPr lang="en" sz="1600">
                <a:solidFill>
                  <a:srgbClr val="E54119"/>
                </a:solidFill>
                <a:latin typeface="Nunito Sans Black"/>
                <a:ea typeface="Nunito Sans Black"/>
                <a:cs typeface="Nunito Sans Black"/>
                <a:sym typeface="Nunito Sans Black"/>
              </a:rPr>
              <a:t>Xuất nhập khẩu Việt Nam gần đạt 500 tỷ USD</a:t>
            </a:r>
            <a:endParaRPr sz="1600">
              <a:solidFill>
                <a:srgbClr val="E54119"/>
              </a:solidFill>
              <a:latin typeface="Nunito Sans Black"/>
              <a:ea typeface="Nunito Sans Black"/>
              <a:cs typeface="Nunito Sans Black"/>
              <a:sym typeface="Nunito Sans Black"/>
            </a:endParaRPr>
          </a:p>
        </p:txBody>
      </p:sp>
      <p:sp>
        <p:nvSpPr>
          <p:cNvPr id="116" name="Google Shape;116;p20"/>
          <p:cNvSpPr txBox="1"/>
          <p:nvPr/>
        </p:nvSpPr>
        <p:spPr>
          <a:xfrm>
            <a:off x="5640077" y="4110450"/>
            <a:ext cx="3137100" cy="3540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1200"/>
              </a:spcBef>
              <a:spcAft>
                <a:spcPts val="1200"/>
              </a:spcAft>
              <a:buNone/>
            </a:pPr>
            <a:r>
              <a:rPr i="1" lang="en" sz="1100">
                <a:solidFill>
                  <a:srgbClr val="0097A7"/>
                </a:solidFill>
                <a:latin typeface="Nunito Sans"/>
                <a:ea typeface="Nunito Sans"/>
                <a:cs typeface="Nunito Sans"/>
                <a:sym typeface="Nunito Sans"/>
              </a:rPr>
              <a:t>Nguồn:</a:t>
            </a:r>
            <a:r>
              <a:rPr i="1" lang="en" sz="1100">
                <a:solidFill>
                  <a:srgbClr val="0097A7"/>
                </a:solidFill>
                <a:latin typeface="Nunito Sans"/>
                <a:ea typeface="Nunito Sans"/>
                <a:cs typeface="Nunito Sans"/>
                <a:sym typeface="Nunito Sans"/>
              </a:rPr>
              <a:t> </a:t>
            </a:r>
            <a:r>
              <a:rPr i="1" lang="en" sz="1100">
                <a:solidFill>
                  <a:srgbClr val="0097A7"/>
                </a:solidFill>
                <a:uFill>
                  <a:noFill/>
                </a:uFill>
                <a:latin typeface="Nunito Sans"/>
                <a:ea typeface="Nunito Sans"/>
                <a:cs typeface="Nunito Sans"/>
                <a:sym typeface="Nunito Sans"/>
                <a:hlinkClick r:id="rId4">
                  <a:extLst>
                    <a:ext uri="{A12FA001-AC4F-418D-AE19-62706E023703}">
                      <ahyp:hlinkClr val="tx"/>
                    </a:ext>
                  </a:extLst>
                </a:hlinkClick>
              </a:rPr>
              <a:t>thuehaiquan.tapchikinhtetaichinh.vn</a:t>
            </a:r>
            <a:endParaRPr i="1" sz="1100">
              <a:solidFill>
                <a:srgbClr val="0097A7"/>
              </a:solidFill>
              <a:latin typeface="Nunito Sans"/>
              <a:ea typeface="Nunito Sans"/>
              <a:cs typeface="Nunito Sans"/>
              <a:sym typeface="Nunito Sans"/>
            </a:endParaRPr>
          </a:p>
        </p:txBody>
      </p:sp>
      <p:pic>
        <p:nvPicPr>
          <p:cNvPr id="117" name="Google Shape;117;p20" title="Logo CIS 2026 ko biểu tượng_Màu.png"/>
          <p:cNvPicPr preferRelativeResize="0"/>
          <p:nvPr/>
        </p:nvPicPr>
        <p:blipFill rotWithShape="1">
          <a:blip r:embed="rId5">
            <a:alphaModFix/>
          </a:blip>
          <a:srcRect b="32033" l="0" r="0" t="34954"/>
          <a:stretch/>
        </p:blipFill>
        <p:spPr>
          <a:xfrm>
            <a:off x="7316036" y="311832"/>
            <a:ext cx="1506002" cy="497198"/>
          </a:xfrm>
          <a:prstGeom prst="rect">
            <a:avLst/>
          </a:prstGeom>
          <a:noFill/>
          <a:ln>
            <a:noFill/>
          </a:ln>
        </p:spPr>
      </p:pic>
      <p:pic>
        <p:nvPicPr>
          <p:cNvPr id="118" name="Google Shape;118;p20"/>
          <p:cNvPicPr preferRelativeResize="0"/>
          <p:nvPr/>
        </p:nvPicPr>
        <p:blipFill>
          <a:blip r:embed="rId6">
            <a:alphaModFix/>
          </a:blip>
          <a:stretch>
            <a:fillRect/>
          </a:stretch>
        </p:blipFill>
        <p:spPr>
          <a:xfrm>
            <a:off x="4960325" y="1104600"/>
            <a:ext cx="3733325" cy="28000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1"/>
          <p:cNvPicPr preferRelativeResize="0"/>
          <p:nvPr/>
        </p:nvPicPr>
        <p:blipFill rotWithShape="1">
          <a:blip r:embed="rId3">
            <a:alphaModFix amt="25000"/>
          </a:blip>
          <a:srcRect b="0" l="0" r="0" t="0"/>
          <a:stretch/>
        </p:blipFill>
        <p:spPr>
          <a:xfrm>
            <a:off x="351687" y="-114028"/>
            <a:ext cx="8341969" cy="5143500"/>
          </a:xfrm>
          <a:prstGeom prst="rect">
            <a:avLst/>
          </a:prstGeom>
          <a:noFill/>
          <a:ln>
            <a:noFill/>
          </a:ln>
        </p:spPr>
      </p:pic>
      <p:sp>
        <p:nvSpPr>
          <p:cNvPr id="124" name="Google Shape;124;p21"/>
          <p:cNvSpPr txBox="1"/>
          <p:nvPr>
            <p:ph idx="1" type="body"/>
          </p:nvPr>
        </p:nvSpPr>
        <p:spPr>
          <a:xfrm>
            <a:off x="318925" y="932375"/>
            <a:ext cx="4214100" cy="3216900"/>
          </a:xfrm>
          <a:prstGeom prst="rect">
            <a:avLst/>
          </a:prstGeom>
        </p:spPr>
        <p:txBody>
          <a:bodyPr anchorCtr="0" anchor="t" bIns="91425" lIns="91425" spcFirstLastPara="1" rIns="91425" wrap="square" tIns="91425">
            <a:noAutofit/>
          </a:bodyPr>
          <a:lstStyle/>
          <a:p>
            <a:pPr indent="-298450" lvl="0" marL="457200" rtl="0" algn="just">
              <a:lnSpc>
                <a:spcPct val="150000"/>
              </a:lnSpc>
              <a:spcBef>
                <a:spcPts val="120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Chính phủ ban hành Nghị định 206/2026/NĐ-CP ngày 15/6/2026 về quản lý chi phí đầu tư xây dựng, có hiệu lực từ 1/7/2026. Nội dung gồm tổng mức đầu tư, dự toán xây dựng, giá gói thầu và các khoản chi phí liên quan.</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Chi phí đầu tư xây dựng phải bảo đảm đồng bộ với thiết kế, tiêu chuẩn, quy chuẩn, chỉ dẫn kỹ thuật và công nghệ sử dụng. Đây là cơ sở lựa chọn nhà thầu, nhà đầu tư và quản lý hợp đồng xây dựng, hợp đồng dự án PPP.</a:t>
            </a:r>
            <a:endParaRPr sz="1100">
              <a:solidFill>
                <a:schemeClr val="dk1"/>
              </a:solidFill>
              <a:latin typeface="Nunito Sans"/>
              <a:ea typeface="Nunito Sans"/>
              <a:cs typeface="Nunito Sans"/>
              <a:sym typeface="Nunito Sans"/>
            </a:endParaRPr>
          </a:p>
          <a:p>
            <a:pPr indent="-298450" lvl="0" marL="457200" rtl="0" algn="just">
              <a:lnSpc>
                <a:spcPct val="150000"/>
              </a:lnSpc>
              <a:spcBef>
                <a:spcPts val="0"/>
              </a:spcBef>
              <a:spcAft>
                <a:spcPts val="0"/>
              </a:spcAft>
              <a:buClr>
                <a:schemeClr val="dk1"/>
              </a:buClr>
              <a:buSzPts val="1100"/>
              <a:buFont typeface="Nunito Sans"/>
              <a:buChar char="●"/>
            </a:pPr>
            <a:r>
              <a:rPr lang="en" sz="1100">
                <a:solidFill>
                  <a:schemeClr val="dk1"/>
                </a:solidFill>
                <a:latin typeface="Nunito Sans"/>
                <a:ea typeface="Nunito Sans"/>
                <a:cs typeface="Nunito Sans"/>
                <a:sym typeface="Nunito Sans"/>
              </a:rPr>
              <a:t>UBND cấp tỉnh có trách nhiệm công bố kịp thời giá vật liệu, nhân công, ca máy, thiết bị thi công và chỉ số giá xây dựng. Quy định nhấn mạnh công khai, minh bạch trong kê khai, niêm yết và chấp hành pháp luật về giá.</a:t>
            </a:r>
            <a:endParaRPr sz="1100">
              <a:solidFill>
                <a:schemeClr val="dk1"/>
              </a:solidFill>
              <a:latin typeface="Nunito Sans"/>
              <a:ea typeface="Nunito Sans"/>
              <a:cs typeface="Nunito Sans"/>
              <a:sym typeface="Nunito Sans"/>
            </a:endParaRPr>
          </a:p>
          <a:p>
            <a:pPr indent="0" lvl="0" marL="457200" rtl="0" algn="just">
              <a:lnSpc>
                <a:spcPct val="150000"/>
              </a:lnSpc>
              <a:spcBef>
                <a:spcPts val="1200"/>
              </a:spcBef>
              <a:spcAft>
                <a:spcPts val="1200"/>
              </a:spcAft>
              <a:buNone/>
            </a:pPr>
            <a:r>
              <a:t/>
            </a:r>
            <a:endParaRPr sz="1100">
              <a:solidFill>
                <a:schemeClr val="dk1"/>
              </a:solidFill>
              <a:latin typeface="Nunito Sans"/>
              <a:ea typeface="Nunito Sans"/>
              <a:cs typeface="Nunito Sans"/>
              <a:sym typeface="Nunito Sans"/>
            </a:endParaRPr>
          </a:p>
        </p:txBody>
      </p:sp>
      <p:sp>
        <p:nvSpPr>
          <p:cNvPr id="125" name="Google Shape;125;p21"/>
          <p:cNvSpPr txBox="1"/>
          <p:nvPr>
            <p:ph type="title"/>
          </p:nvPr>
        </p:nvSpPr>
        <p:spPr>
          <a:xfrm>
            <a:off x="318925" y="344875"/>
            <a:ext cx="5907900" cy="418200"/>
          </a:xfrm>
          <a:prstGeom prst="rect">
            <a:avLst/>
          </a:prstGeom>
        </p:spPr>
        <p:txBody>
          <a:bodyPr anchorCtr="0" anchor="t" bIns="91425" lIns="91425" spcFirstLastPara="1" rIns="91425" wrap="square" tIns="91425">
            <a:noAutofit/>
          </a:bodyPr>
          <a:lstStyle/>
          <a:p>
            <a:pPr indent="0" lvl="0" marL="0" rtl="0" algn="l">
              <a:lnSpc>
                <a:spcPct val="100000"/>
              </a:lnSpc>
              <a:spcBef>
                <a:spcPts val="600"/>
              </a:spcBef>
              <a:spcAft>
                <a:spcPts val="600"/>
              </a:spcAft>
              <a:buNone/>
            </a:pPr>
            <a:r>
              <a:rPr lang="en" sz="1500">
                <a:solidFill>
                  <a:srgbClr val="E54119"/>
                </a:solidFill>
                <a:latin typeface="Nunito Sans Black"/>
                <a:ea typeface="Nunito Sans Black"/>
                <a:cs typeface="Nunito Sans Black"/>
                <a:sym typeface="Nunito Sans Black"/>
              </a:rPr>
              <a:t>[4] </a:t>
            </a:r>
            <a:r>
              <a:rPr lang="en" sz="1500">
                <a:solidFill>
                  <a:srgbClr val="E54119"/>
                </a:solidFill>
                <a:latin typeface="Nunito Sans Black"/>
                <a:ea typeface="Nunito Sans Black"/>
                <a:cs typeface="Nunito Sans Black"/>
                <a:sym typeface="Nunito Sans Black"/>
              </a:rPr>
              <a:t>Quy định mới về quản lý chi phí đầu tư xây dựng</a:t>
            </a:r>
            <a:endParaRPr sz="1500">
              <a:solidFill>
                <a:srgbClr val="E54119"/>
              </a:solidFill>
              <a:latin typeface="Nunito Sans Black"/>
              <a:ea typeface="Nunito Sans Black"/>
              <a:cs typeface="Nunito Sans Black"/>
              <a:sym typeface="Nunito Sans Black"/>
            </a:endParaRPr>
          </a:p>
        </p:txBody>
      </p:sp>
      <p:sp>
        <p:nvSpPr>
          <p:cNvPr id="126" name="Google Shape;126;p21"/>
          <p:cNvSpPr txBox="1"/>
          <p:nvPr/>
        </p:nvSpPr>
        <p:spPr>
          <a:xfrm>
            <a:off x="5743604" y="3916945"/>
            <a:ext cx="3137100" cy="3540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1200"/>
              </a:spcBef>
              <a:spcAft>
                <a:spcPts val="1200"/>
              </a:spcAft>
              <a:buNone/>
            </a:pPr>
            <a:r>
              <a:rPr i="1" lang="en" sz="1100">
                <a:solidFill>
                  <a:srgbClr val="0097A7"/>
                </a:solidFill>
                <a:latin typeface="Nunito Sans"/>
                <a:ea typeface="Nunito Sans"/>
                <a:cs typeface="Nunito Sans"/>
                <a:sym typeface="Nunito Sans"/>
              </a:rPr>
              <a:t>Nguồn:</a:t>
            </a:r>
            <a:r>
              <a:rPr i="1" lang="en" sz="1100">
                <a:solidFill>
                  <a:srgbClr val="0097A7"/>
                </a:solidFill>
                <a:latin typeface="Nunito Sans"/>
                <a:ea typeface="Nunito Sans"/>
                <a:cs typeface="Nunito Sans"/>
                <a:sym typeface="Nunito Sans"/>
              </a:rPr>
              <a:t> </a:t>
            </a:r>
            <a:r>
              <a:rPr i="1" lang="en" sz="1100">
                <a:solidFill>
                  <a:srgbClr val="0097A7"/>
                </a:solidFill>
                <a:uFill>
                  <a:noFill/>
                </a:uFill>
                <a:latin typeface="Nunito Sans"/>
                <a:ea typeface="Nunito Sans"/>
                <a:cs typeface="Nunito Sans"/>
                <a:sym typeface="Nunito Sans"/>
                <a:hlinkClick r:id="rId4">
                  <a:extLst>
                    <a:ext uri="{A12FA001-AC4F-418D-AE19-62706E023703}">
                      <ahyp:hlinkClr val="tx"/>
                    </a:ext>
                  </a:extLst>
                </a:hlinkClick>
              </a:rPr>
              <a:t>baochinhphu.vn</a:t>
            </a:r>
            <a:endParaRPr i="1" sz="1100">
              <a:solidFill>
                <a:srgbClr val="0097A7"/>
              </a:solidFill>
              <a:latin typeface="Nunito Sans"/>
              <a:ea typeface="Nunito Sans"/>
              <a:cs typeface="Nunito Sans"/>
              <a:sym typeface="Nunito Sans"/>
            </a:endParaRPr>
          </a:p>
        </p:txBody>
      </p:sp>
      <p:pic>
        <p:nvPicPr>
          <p:cNvPr id="127" name="Google Shape;127;p21" title="Logo CIS 2026 ko biểu tượng_Màu.png"/>
          <p:cNvPicPr preferRelativeResize="0"/>
          <p:nvPr/>
        </p:nvPicPr>
        <p:blipFill rotWithShape="1">
          <a:blip r:embed="rId5">
            <a:alphaModFix/>
          </a:blip>
          <a:srcRect b="32033" l="0" r="0" t="34954"/>
          <a:stretch/>
        </p:blipFill>
        <p:spPr>
          <a:xfrm>
            <a:off x="7374702" y="265866"/>
            <a:ext cx="1506002" cy="497198"/>
          </a:xfrm>
          <a:prstGeom prst="rect">
            <a:avLst/>
          </a:prstGeom>
          <a:noFill/>
          <a:ln>
            <a:noFill/>
          </a:ln>
        </p:spPr>
      </p:pic>
      <p:pic>
        <p:nvPicPr>
          <p:cNvPr id="128" name="Google Shape;128;p21"/>
          <p:cNvPicPr preferRelativeResize="0"/>
          <p:nvPr/>
        </p:nvPicPr>
        <p:blipFill>
          <a:blip r:embed="rId6">
            <a:alphaModFix/>
          </a:blip>
          <a:stretch>
            <a:fillRect/>
          </a:stretch>
        </p:blipFill>
        <p:spPr>
          <a:xfrm>
            <a:off x="4659026" y="1026602"/>
            <a:ext cx="4121651" cy="27371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2"/>
          <p:cNvPicPr preferRelativeResize="0"/>
          <p:nvPr/>
        </p:nvPicPr>
        <p:blipFill rotWithShape="1">
          <a:blip r:embed="rId3">
            <a:alphaModFix amt="25000"/>
          </a:blip>
          <a:srcRect b="0" l="0" r="0" t="0"/>
          <a:stretch/>
        </p:blipFill>
        <p:spPr>
          <a:xfrm>
            <a:off x="207650" y="391475"/>
            <a:ext cx="5228950" cy="3580425"/>
          </a:xfrm>
          <a:prstGeom prst="rect">
            <a:avLst/>
          </a:prstGeom>
          <a:noFill/>
          <a:ln>
            <a:noFill/>
          </a:ln>
        </p:spPr>
      </p:pic>
      <p:pic>
        <p:nvPicPr>
          <p:cNvPr id="134" name="Google Shape;134;p22" title="Group 78.png"/>
          <p:cNvPicPr preferRelativeResize="0"/>
          <p:nvPr/>
        </p:nvPicPr>
        <p:blipFill>
          <a:blip r:embed="rId4">
            <a:alphaModFix/>
          </a:blip>
          <a:stretch>
            <a:fillRect/>
          </a:stretch>
        </p:blipFill>
        <p:spPr>
          <a:xfrm>
            <a:off x="0" y="3465166"/>
            <a:ext cx="4389801" cy="1678333"/>
          </a:xfrm>
          <a:prstGeom prst="rect">
            <a:avLst/>
          </a:prstGeom>
          <a:noFill/>
          <a:ln>
            <a:noFill/>
          </a:ln>
        </p:spPr>
      </p:pic>
      <p:pic>
        <p:nvPicPr>
          <p:cNvPr id="135" name="Google Shape;135;p22" title="Group 77.png"/>
          <p:cNvPicPr preferRelativeResize="0"/>
          <p:nvPr/>
        </p:nvPicPr>
        <p:blipFill rotWithShape="1">
          <a:blip r:embed="rId5">
            <a:alphaModFix/>
          </a:blip>
          <a:srcRect b="1420" l="0" r="0" t="0"/>
          <a:stretch/>
        </p:blipFill>
        <p:spPr>
          <a:xfrm>
            <a:off x="4389800" y="0"/>
            <a:ext cx="4822451" cy="5143501"/>
          </a:xfrm>
          <a:prstGeom prst="rect">
            <a:avLst/>
          </a:prstGeom>
          <a:noFill/>
          <a:ln>
            <a:noFill/>
          </a:ln>
        </p:spPr>
      </p:pic>
      <p:sp>
        <p:nvSpPr>
          <p:cNvPr id="136" name="Google Shape;136;p22"/>
          <p:cNvSpPr/>
          <p:nvPr/>
        </p:nvSpPr>
        <p:spPr>
          <a:xfrm flipH="1" rot="10800000">
            <a:off x="592112" y="499130"/>
            <a:ext cx="891000" cy="34200"/>
          </a:xfrm>
          <a:prstGeom prst="rect">
            <a:avLst/>
          </a:prstGeom>
          <a:solidFill>
            <a:srgbClr val="E5411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Nunito Sans"/>
              <a:ea typeface="Nunito Sans"/>
              <a:cs typeface="Nunito Sans"/>
              <a:sym typeface="Nunito Sans"/>
            </a:endParaRPr>
          </a:p>
        </p:txBody>
      </p:sp>
      <p:sp>
        <p:nvSpPr>
          <p:cNvPr id="137" name="Google Shape;137;p22"/>
          <p:cNvSpPr txBox="1"/>
          <p:nvPr>
            <p:ph type="title"/>
          </p:nvPr>
        </p:nvSpPr>
        <p:spPr>
          <a:xfrm>
            <a:off x="592097" y="583200"/>
            <a:ext cx="2854800" cy="467400"/>
          </a:xfrm>
          <a:prstGeom prst="rect">
            <a:avLst/>
          </a:prstGeom>
          <a:noFill/>
          <a:ln>
            <a:noFill/>
          </a:ln>
        </p:spPr>
        <p:txBody>
          <a:bodyPr anchorCtr="0" anchor="t" bIns="34275" lIns="0" spcFirstLastPara="1" rIns="0" wrap="square" tIns="34275">
            <a:noAutofit/>
          </a:bodyPr>
          <a:lstStyle/>
          <a:p>
            <a:pPr indent="0" lvl="0" marL="0" rtl="0" algn="l">
              <a:lnSpc>
                <a:spcPct val="80000"/>
              </a:lnSpc>
              <a:spcBef>
                <a:spcPts val="0"/>
              </a:spcBef>
              <a:spcAft>
                <a:spcPts val="0"/>
              </a:spcAft>
              <a:buClr>
                <a:srgbClr val="3F3F3F"/>
              </a:buClr>
              <a:buSzPts val="3300"/>
              <a:buFont typeface="Nunito Sans ExtraBold"/>
              <a:buNone/>
            </a:pPr>
            <a:r>
              <a:rPr lang="en" sz="3600">
                <a:solidFill>
                  <a:srgbClr val="3F3F3F"/>
                </a:solidFill>
                <a:latin typeface="Nunito Sans Black"/>
                <a:ea typeface="Nunito Sans Black"/>
                <a:cs typeface="Nunito Sans Black"/>
                <a:sym typeface="Nunito Sans Black"/>
              </a:rPr>
              <a:t>Liên hệ</a:t>
            </a:r>
            <a:endParaRPr sz="3600">
              <a:solidFill>
                <a:srgbClr val="3F3F3F"/>
              </a:solidFill>
              <a:latin typeface="Nunito Sans Black"/>
              <a:ea typeface="Nunito Sans Black"/>
              <a:cs typeface="Nunito Sans Black"/>
              <a:sym typeface="Nunito Sans Black"/>
            </a:endParaRPr>
          </a:p>
        </p:txBody>
      </p:sp>
      <p:grpSp>
        <p:nvGrpSpPr>
          <p:cNvPr id="138" name="Google Shape;138;p22"/>
          <p:cNvGrpSpPr/>
          <p:nvPr/>
        </p:nvGrpSpPr>
        <p:grpSpPr>
          <a:xfrm>
            <a:off x="592100" y="1243025"/>
            <a:ext cx="3330225" cy="2102313"/>
            <a:chOff x="592100" y="1243025"/>
            <a:chExt cx="3330225" cy="2102313"/>
          </a:xfrm>
        </p:grpSpPr>
        <p:pic>
          <p:nvPicPr>
            <p:cNvPr id="139" name="Google Shape;139;p22" title="Frame 77.png"/>
            <p:cNvPicPr preferRelativeResize="0"/>
            <p:nvPr/>
          </p:nvPicPr>
          <p:blipFill rotWithShape="1">
            <a:blip r:embed="rId6">
              <a:alphaModFix/>
            </a:blip>
            <a:srcRect b="0" l="0" r="93480" t="0"/>
            <a:stretch/>
          </p:blipFill>
          <p:spPr>
            <a:xfrm>
              <a:off x="592100" y="1326763"/>
              <a:ext cx="266327" cy="2018576"/>
            </a:xfrm>
            <a:prstGeom prst="rect">
              <a:avLst/>
            </a:prstGeom>
            <a:noFill/>
            <a:ln>
              <a:noFill/>
            </a:ln>
          </p:spPr>
        </p:pic>
        <p:sp>
          <p:nvSpPr>
            <p:cNvPr id="140" name="Google Shape;140;p22"/>
            <p:cNvSpPr txBox="1"/>
            <p:nvPr/>
          </p:nvSpPr>
          <p:spPr>
            <a:xfrm>
              <a:off x="858425" y="1243025"/>
              <a:ext cx="1263300" cy="3693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en" sz="1200">
                  <a:solidFill>
                    <a:srgbClr val="656666"/>
                  </a:solidFill>
                  <a:latin typeface="Nunito Sans"/>
                  <a:ea typeface="Nunito Sans"/>
                  <a:cs typeface="Nunito Sans"/>
                  <a:sym typeface="Nunito Sans"/>
                </a:rPr>
                <a:t>cisgroup.vn</a:t>
              </a:r>
              <a:endParaRPr sz="1200">
                <a:solidFill>
                  <a:srgbClr val="656666"/>
                </a:solidFill>
              </a:endParaRPr>
            </a:p>
          </p:txBody>
        </p:sp>
        <p:sp>
          <p:nvSpPr>
            <p:cNvPr id="141" name="Google Shape;141;p22"/>
            <p:cNvSpPr txBox="1"/>
            <p:nvPr/>
          </p:nvSpPr>
          <p:spPr>
            <a:xfrm>
              <a:off x="858425" y="1752488"/>
              <a:ext cx="3063900" cy="3693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en" sz="1200">
                  <a:solidFill>
                    <a:srgbClr val="656666"/>
                  </a:solidFill>
                  <a:latin typeface="Nunito Sans"/>
                  <a:ea typeface="Nunito Sans"/>
                  <a:cs typeface="Nunito Sans"/>
                  <a:sym typeface="Nunito Sans"/>
                </a:rPr>
                <a:t>hello@cisgroup.vn</a:t>
              </a:r>
              <a:endParaRPr sz="1200">
                <a:solidFill>
                  <a:srgbClr val="656666"/>
                </a:solidFill>
              </a:endParaRPr>
            </a:p>
          </p:txBody>
        </p:sp>
        <p:sp>
          <p:nvSpPr>
            <p:cNvPr id="142" name="Google Shape;142;p22"/>
            <p:cNvSpPr txBox="1"/>
            <p:nvPr/>
          </p:nvSpPr>
          <p:spPr>
            <a:xfrm>
              <a:off x="858425" y="2261975"/>
              <a:ext cx="3063900" cy="3693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None/>
              </a:pPr>
              <a:r>
                <a:rPr lang="en" sz="1200">
                  <a:solidFill>
                    <a:srgbClr val="656666"/>
                  </a:solidFill>
                  <a:latin typeface="Nunito Sans"/>
                  <a:ea typeface="Nunito Sans"/>
                  <a:cs typeface="Nunito Sans"/>
                  <a:sym typeface="Nunito Sans"/>
                </a:rPr>
                <a:t>(+84) 866 505 509</a:t>
              </a:r>
              <a:endParaRPr sz="1200">
                <a:solidFill>
                  <a:srgbClr val="656666"/>
                </a:solidFill>
              </a:endParaRPr>
            </a:p>
          </p:txBody>
        </p:sp>
        <p:sp>
          <p:nvSpPr>
            <p:cNvPr id="143" name="Google Shape;143;p22"/>
            <p:cNvSpPr txBox="1"/>
            <p:nvPr/>
          </p:nvSpPr>
          <p:spPr>
            <a:xfrm>
              <a:off x="858425" y="2715600"/>
              <a:ext cx="3063900" cy="58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 sz="1200">
                  <a:solidFill>
                    <a:srgbClr val="656666"/>
                  </a:solidFill>
                  <a:latin typeface="Nunito Sans"/>
                  <a:ea typeface="Nunito Sans"/>
                  <a:cs typeface="Nunito Sans"/>
                  <a:sym typeface="Nunito Sans"/>
                </a:rPr>
                <a:t>KCN Thăng Long III, xã Bình Nguyên, tỉnh Phú Thọ, Việt Nam</a:t>
              </a:r>
              <a:endParaRPr sz="1200">
                <a:solidFill>
                  <a:srgbClr val="656666"/>
                </a:solidFill>
              </a:endParaRPr>
            </a:p>
          </p:txBody>
        </p:sp>
      </p:grpSp>
      <p:pic>
        <p:nvPicPr>
          <p:cNvPr id="144" name="Google Shape;144;p22" title="Quảng cáo (6).png"/>
          <p:cNvPicPr preferRelativeResize="0"/>
          <p:nvPr/>
        </p:nvPicPr>
        <p:blipFill rotWithShape="1">
          <a:blip r:embed="rId7">
            <a:alphaModFix/>
          </a:blip>
          <a:srcRect b="13058" l="10374" r="17230" t="9722"/>
          <a:stretch/>
        </p:blipFill>
        <p:spPr>
          <a:xfrm>
            <a:off x="4389800" y="0"/>
            <a:ext cx="4822451"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8" name="Shape 148"/>
        <p:cNvGrpSpPr/>
        <p:nvPr/>
      </p:nvGrpSpPr>
      <p:grpSpPr>
        <a:xfrm>
          <a:off x="0" y="0"/>
          <a:ext cx="0" cy="0"/>
          <a:chOff x="0" y="0"/>
          <a:chExt cx="0" cy="0"/>
        </a:xfrm>
      </p:grpSpPr>
      <p:sp>
        <p:nvSpPr>
          <p:cNvPr id="149" name="Google Shape;149;p23"/>
          <p:cNvSpPr/>
          <p:nvPr/>
        </p:nvSpPr>
        <p:spPr>
          <a:xfrm flipH="1" rot="10800000">
            <a:off x="646062" y="518880"/>
            <a:ext cx="891000" cy="34200"/>
          </a:xfrm>
          <a:prstGeom prst="rect">
            <a:avLst/>
          </a:prstGeom>
          <a:solidFill>
            <a:srgbClr val="E5411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Nunito Sans"/>
              <a:ea typeface="Nunito Sans"/>
              <a:cs typeface="Nunito Sans"/>
              <a:sym typeface="Nunito Sans"/>
            </a:endParaRPr>
          </a:p>
        </p:txBody>
      </p:sp>
      <p:sp>
        <p:nvSpPr>
          <p:cNvPr id="150" name="Google Shape;150;p23"/>
          <p:cNvSpPr txBox="1"/>
          <p:nvPr>
            <p:ph type="title"/>
          </p:nvPr>
        </p:nvSpPr>
        <p:spPr>
          <a:xfrm>
            <a:off x="646050" y="679150"/>
            <a:ext cx="3386400" cy="467400"/>
          </a:xfrm>
          <a:prstGeom prst="rect">
            <a:avLst/>
          </a:prstGeom>
          <a:noFill/>
          <a:ln>
            <a:noFill/>
          </a:ln>
        </p:spPr>
        <p:txBody>
          <a:bodyPr anchorCtr="0" anchor="t" bIns="34275" lIns="0" spcFirstLastPara="1" rIns="0" wrap="square" tIns="34275">
            <a:noAutofit/>
          </a:bodyPr>
          <a:lstStyle/>
          <a:p>
            <a:pPr indent="0" lvl="0" marL="0" rtl="0" algn="l">
              <a:lnSpc>
                <a:spcPct val="80000"/>
              </a:lnSpc>
              <a:spcBef>
                <a:spcPts val="0"/>
              </a:spcBef>
              <a:spcAft>
                <a:spcPts val="0"/>
              </a:spcAft>
              <a:buClr>
                <a:srgbClr val="3F3F3F"/>
              </a:buClr>
              <a:buSzPts val="3300"/>
              <a:buFont typeface="Nunito Sans ExtraBold"/>
              <a:buNone/>
            </a:pPr>
            <a:r>
              <a:rPr lang="en" sz="3200">
                <a:solidFill>
                  <a:srgbClr val="3F3F3F"/>
                </a:solidFill>
                <a:latin typeface="Nunito Sans Black"/>
                <a:ea typeface="Nunito Sans Black"/>
                <a:cs typeface="Nunito Sans Black"/>
                <a:sym typeface="Nunito Sans Black"/>
              </a:rPr>
              <a:t>Đầu mối liên lạc</a:t>
            </a:r>
            <a:endParaRPr sz="3200">
              <a:solidFill>
                <a:srgbClr val="3F3F3F"/>
              </a:solidFill>
              <a:latin typeface="Nunito Sans Black"/>
              <a:ea typeface="Nunito Sans Black"/>
              <a:cs typeface="Nunito Sans Black"/>
              <a:sym typeface="Nunito Sans Black"/>
            </a:endParaRPr>
          </a:p>
        </p:txBody>
      </p:sp>
      <p:sp>
        <p:nvSpPr>
          <p:cNvPr id="151" name="Google Shape;151;p23"/>
          <p:cNvSpPr txBox="1"/>
          <p:nvPr/>
        </p:nvSpPr>
        <p:spPr>
          <a:xfrm>
            <a:off x="5262363" y="3258113"/>
            <a:ext cx="2219400" cy="384900"/>
          </a:xfrm>
          <a:prstGeom prst="rect">
            <a:avLst/>
          </a:prstGeom>
          <a:noFill/>
          <a:ln>
            <a:noFill/>
          </a:ln>
        </p:spPr>
        <p:txBody>
          <a:bodyPr anchorCtr="0" anchor="t" bIns="91425" lIns="91425" spcFirstLastPara="1" rIns="91425" wrap="square" tIns="91425">
            <a:spAutoFit/>
          </a:bodyPr>
          <a:lstStyle/>
          <a:p>
            <a:pPr indent="0" lvl="0" marL="0" rtl="0" algn="ctr">
              <a:lnSpc>
                <a:spcPct val="120833"/>
              </a:lnSpc>
              <a:spcBef>
                <a:spcPts val="0"/>
              </a:spcBef>
              <a:spcAft>
                <a:spcPts val="0"/>
              </a:spcAft>
              <a:buNone/>
            </a:pPr>
            <a:r>
              <a:rPr lang="en" sz="1300">
                <a:solidFill>
                  <a:srgbClr val="3D3D3D"/>
                </a:solidFill>
                <a:latin typeface="Nunito Sans ExtraBold"/>
                <a:ea typeface="Nunito Sans ExtraBold"/>
                <a:cs typeface="Nunito Sans ExtraBold"/>
                <a:sym typeface="Nunito Sans ExtraBold"/>
              </a:rPr>
              <a:t>Ông Lưu Văn Trung</a:t>
            </a:r>
            <a:endParaRPr sz="1300">
              <a:solidFill>
                <a:schemeClr val="dk1"/>
              </a:solidFill>
              <a:latin typeface="Nunito Sans ExtraBold"/>
              <a:ea typeface="Nunito Sans ExtraBold"/>
              <a:cs typeface="Nunito Sans ExtraBold"/>
              <a:sym typeface="Nunito Sans ExtraBold"/>
            </a:endParaRPr>
          </a:p>
        </p:txBody>
      </p:sp>
      <p:sp>
        <p:nvSpPr>
          <p:cNvPr id="152" name="Google Shape;152;p23"/>
          <p:cNvSpPr txBox="1"/>
          <p:nvPr/>
        </p:nvSpPr>
        <p:spPr>
          <a:xfrm>
            <a:off x="5019825" y="3599125"/>
            <a:ext cx="2704500" cy="33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000">
                <a:solidFill>
                  <a:srgbClr val="3D3D3D"/>
                </a:solidFill>
                <a:latin typeface="Nunito Sans"/>
                <a:ea typeface="Nunito Sans"/>
                <a:cs typeface="Nunito Sans"/>
                <a:sym typeface="Nunito Sans"/>
              </a:rPr>
              <a:t>Trưởng phòng Kinh doanh CNCTech Group</a:t>
            </a:r>
            <a:endParaRPr sz="1000">
              <a:solidFill>
                <a:srgbClr val="3D3D3D"/>
              </a:solidFill>
              <a:latin typeface="Nunito Sans"/>
              <a:ea typeface="Nunito Sans"/>
              <a:cs typeface="Nunito Sans"/>
              <a:sym typeface="Nunito Sans"/>
            </a:endParaRPr>
          </a:p>
        </p:txBody>
      </p:sp>
      <p:sp>
        <p:nvSpPr>
          <p:cNvPr id="153" name="Google Shape;153;p23"/>
          <p:cNvSpPr txBox="1"/>
          <p:nvPr/>
        </p:nvSpPr>
        <p:spPr>
          <a:xfrm>
            <a:off x="1022238" y="3258125"/>
            <a:ext cx="2824800" cy="384900"/>
          </a:xfrm>
          <a:prstGeom prst="rect">
            <a:avLst/>
          </a:prstGeom>
          <a:noFill/>
          <a:ln>
            <a:noFill/>
          </a:ln>
        </p:spPr>
        <p:txBody>
          <a:bodyPr anchorCtr="0" anchor="t" bIns="91425" lIns="91425" spcFirstLastPara="1" rIns="91425" wrap="square" tIns="91425">
            <a:spAutoFit/>
          </a:bodyPr>
          <a:lstStyle/>
          <a:p>
            <a:pPr indent="0" lvl="0" marL="0" rtl="0" algn="ctr">
              <a:lnSpc>
                <a:spcPct val="120833"/>
              </a:lnSpc>
              <a:spcBef>
                <a:spcPts val="0"/>
              </a:spcBef>
              <a:spcAft>
                <a:spcPts val="0"/>
              </a:spcAft>
              <a:buNone/>
            </a:pPr>
            <a:r>
              <a:rPr lang="en" sz="1300">
                <a:solidFill>
                  <a:srgbClr val="3D3D3D"/>
                </a:solidFill>
                <a:latin typeface="Nunito Sans ExtraBold"/>
                <a:ea typeface="Nunito Sans ExtraBold"/>
                <a:cs typeface="Nunito Sans ExtraBold"/>
                <a:sym typeface="Nunito Sans ExtraBold"/>
              </a:rPr>
              <a:t>Bà Nguyễn Phương Nga</a:t>
            </a:r>
            <a:endParaRPr sz="1300">
              <a:solidFill>
                <a:schemeClr val="dk1"/>
              </a:solidFill>
              <a:latin typeface="Nunito Sans ExtraBold"/>
              <a:ea typeface="Nunito Sans ExtraBold"/>
              <a:cs typeface="Nunito Sans ExtraBold"/>
              <a:sym typeface="Nunito Sans ExtraBold"/>
            </a:endParaRPr>
          </a:p>
        </p:txBody>
      </p:sp>
      <p:sp>
        <p:nvSpPr>
          <p:cNvPr id="154" name="Google Shape;154;p23"/>
          <p:cNvSpPr txBox="1"/>
          <p:nvPr/>
        </p:nvSpPr>
        <p:spPr>
          <a:xfrm>
            <a:off x="1287438" y="3599125"/>
            <a:ext cx="2294400" cy="338700"/>
          </a:xfrm>
          <a:prstGeom prst="rect">
            <a:avLst/>
          </a:prstGeom>
          <a:noFill/>
          <a:ln>
            <a:noFill/>
          </a:ln>
        </p:spPr>
        <p:txBody>
          <a:bodyPr anchorCtr="0" anchor="t" bIns="91425" lIns="91425" spcFirstLastPara="1" rIns="91425" wrap="square" tIns="91425">
            <a:spAutoFit/>
          </a:bodyPr>
          <a:lstStyle/>
          <a:p>
            <a:pPr indent="0" lvl="0" marL="0" rtl="0" algn="ctr">
              <a:lnSpc>
                <a:spcPct val="120833"/>
              </a:lnSpc>
              <a:spcBef>
                <a:spcPts val="0"/>
              </a:spcBef>
              <a:spcAft>
                <a:spcPts val="0"/>
              </a:spcAft>
              <a:buNone/>
            </a:pPr>
            <a:r>
              <a:rPr lang="en" sz="1000">
                <a:solidFill>
                  <a:srgbClr val="3D3D3D"/>
                </a:solidFill>
                <a:latin typeface="Nunito Sans"/>
                <a:ea typeface="Nunito Sans"/>
                <a:cs typeface="Nunito Sans"/>
                <a:sym typeface="Nunito Sans"/>
              </a:rPr>
              <a:t>Phó Tổng giám đốc CNCTech Group</a:t>
            </a:r>
            <a:endParaRPr sz="1000">
              <a:solidFill>
                <a:srgbClr val="3D3D3D"/>
              </a:solidFill>
              <a:latin typeface="Nunito Sans"/>
              <a:ea typeface="Nunito Sans"/>
              <a:cs typeface="Nunito Sans"/>
              <a:sym typeface="Nunito Sans"/>
            </a:endParaRPr>
          </a:p>
        </p:txBody>
      </p:sp>
      <p:grpSp>
        <p:nvGrpSpPr>
          <p:cNvPr id="155" name="Google Shape;155;p23"/>
          <p:cNvGrpSpPr/>
          <p:nvPr/>
        </p:nvGrpSpPr>
        <p:grpSpPr>
          <a:xfrm>
            <a:off x="5305950" y="3971166"/>
            <a:ext cx="2294275" cy="435649"/>
            <a:chOff x="1777075" y="6251601"/>
            <a:chExt cx="2294275" cy="435649"/>
          </a:xfrm>
        </p:grpSpPr>
        <p:pic>
          <p:nvPicPr>
            <p:cNvPr id="156" name="Google Shape;156;p23"/>
            <p:cNvPicPr preferRelativeResize="0"/>
            <p:nvPr/>
          </p:nvPicPr>
          <p:blipFill>
            <a:blip r:embed="rId3">
              <a:alphaModFix/>
            </a:blip>
            <a:stretch>
              <a:fillRect/>
            </a:stretch>
          </p:blipFill>
          <p:spPr>
            <a:xfrm>
              <a:off x="1777075" y="6251601"/>
              <a:ext cx="384901" cy="384901"/>
            </a:xfrm>
            <a:prstGeom prst="rect">
              <a:avLst/>
            </a:prstGeom>
            <a:noFill/>
            <a:ln>
              <a:noFill/>
            </a:ln>
          </p:spPr>
        </p:pic>
        <p:sp>
          <p:nvSpPr>
            <p:cNvPr id="157" name="Google Shape;157;p23"/>
            <p:cNvSpPr txBox="1"/>
            <p:nvPr/>
          </p:nvSpPr>
          <p:spPr>
            <a:xfrm>
              <a:off x="1968050" y="6302350"/>
              <a:ext cx="2103300" cy="384900"/>
            </a:xfrm>
            <a:prstGeom prst="rect">
              <a:avLst/>
            </a:prstGeom>
            <a:noFill/>
            <a:ln>
              <a:noFill/>
            </a:ln>
          </p:spPr>
          <p:txBody>
            <a:bodyPr anchorCtr="0" anchor="t" bIns="91425" lIns="91425" spcFirstLastPara="1" rIns="91425" wrap="square" tIns="91425">
              <a:spAutoFit/>
            </a:bodyPr>
            <a:lstStyle/>
            <a:p>
              <a:pPr indent="0" lvl="0" marL="0" rtl="0" algn="ctr">
                <a:lnSpc>
                  <a:spcPct val="120833"/>
                </a:lnSpc>
                <a:spcBef>
                  <a:spcPts val="0"/>
                </a:spcBef>
                <a:spcAft>
                  <a:spcPts val="0"/>
                </a:spcAft>
                <a:buNone/>
              </a:pPr>
              <a:r>
                <a:rPr lang="en" sz="1300">
                  <a:solidFill>
                    <a:srgbClr val="3D3D3D"/>
                  </a:solidFill>
                  <a:latin typeface="Nunito Sans"/>
                  <a:ea typeface="Nunito Sans"/>
                  <a:cs typeface="Nunito Sans"/>
                  <a:sym typeface="Nunito Sans"/>
                </a:rPr>
                <a:t>Trunglv</a:t>
              </a:r>
              <a:r>
                <a:rPr lang="en" sz="1300">
                  <a:solidFill>
                    <a:srgbClr val="3D3D3D"/>
                  </a:solidFill>
                  <a:latin typeface="Nunito Sans"/>
                  <a:ea typeface="Nunito Sans"/>
                  <a:cs typeface="Nunito Sans"/>
                  <a:sym typeface="Nunito Sans"/>
                </a:rPr>
                <a:t>@cnctech.vn</a:t>
              </a:r>
              <a:endParaRPr sz="1300">
                <a:solidFill>
                  <a:srgbClr val="3D3D3D"/>
                </a:solidFill>
                <a:latin typeface="Nunito Sans"/>
                <a:ea typeface="Nunito Sans"/>
                <a:cs typeface="Nunito Sans"/>
                <a:sym typeface="Nunito Sans"/>
              </a:endParaRPr>
            </a:p>
          </p:txBody>
        </p:sp>
      </p:grpSp>
      <p:grpSp>
        <p:nvGrpSpPr>
          <p:cNvPr id="158" name="Google Shape;158;p23"/>
          <p:cNvGrpSpPr/>
          <p:nvPr/>
        </p:nvGrpSpPr>
        <p:grpSpPr>
          <a:xfrm>
            <a:off x="1383000" y="3971175"/>
            <a:ext cx="2103300" cy="384902"/>
            <a:chOff x="1305925" y="4324075"/>
            <a:chExt cx="2103300" cy="384902"/>
          </a:xfrm>
        </p:grpSpPr>
        <p:pic>
          <p:nvPicPr>
            <p:cNvPr id="159" name="Google Shape;159;p23"/>
            <p:cNvPicPr preferRelativeResize="0"/>
            <p:nvPr/>
          </p:nvPicPr>
          <p:blipFill>
            <a:blip r:embed="rId3">
              <a:alphaModFix/>
            </a:blip>
            <a:stretch>
              <a:fillRect/>
            </a:stretch>
          </p:blipFill>
          <p:spPr>
            <a:xfrm>
              <a:off x="1305925" y="4324076"/>
              <a:ext cx="384901" cy="384901"/>
            </a:xfrm>
            <a:prstGeom prst="rect">
              <a:avLst/>
            </a:prstGeom>
            <a:noFill/>
            <a:ln>
              <a:noFill/>
            </a:ln>
          </p:spPr>
        </p:pic>
        <p:sp>
          <p:nvSpPr>
            <p:cNvPr id="160" name="Google Shape;160;p23"/>
            <p:cNvSpPr txBox="1"/>
            <p:nvPr/>
          </p:nvSpPr>
          <p:spPr>
            <a:xfrm>
              <a:off x="1690825" y="4324075"/>
              <a:ext cx="1718400" cy="384900"/>
            </a:xfrm>
            <a:prstGeom prst="rect">
              <a:avLst/>
            </a:prstGeom>
            <a:noFill/>
            <a:ln>
              <a:noFill/>
            </a:ln>
          </p:spPr>
          <p:txBody>
            <a:bodyPr anchorCtr="0" anchor="t" bIns="91425" lIns="91425" spcFirstLastPara="1" rIns="91425" wrap="square" tIns="91425">
              <a:spAutoFit/>
            </a:bodyPr>
            <a:lstStyle/>
            <a:p>
              <a:pPr indent="0" lvl="0" marL="0" rtl="0" algn="l">
                <a:lnSpc>
                  <a:spcPct val="120833"/>
                </a:lnSpc>
                <a:spcBef>
                  <a:spcPts val="0"/>
                </a:spcBef>
                <a:spcAft>
                  <a:spcPts val="0"/>
                </a:spcAft>
                <a:buNone/>
              </a:pPr>
              <a:r>
                <a:rPr lang="en" sz="1300">
                  <a:solidFill>
                    <a:srgbClr val="3D3D3D"/>
                  </a:solidFill>
                  <a:latin typeface="Nunito Sans"/>
                  <a:ea typeface="Nunito Sans"/>
                  <a:cs typeface="Nunito Sans"/>
                  <a:sym typeface="Nunito Sans"/>
                </a:rPr>
                <a:t>nganp@cnctech.vn</a:t>
              </a:r>
              <a:endParaRPr sz="1300">
                <a:solidFill>
                  <a:srgbClr val="3D3D3D"/>
                </a:solidFill>
                <a:latin typeface="Nunito Sans"/>
                <a:ea typeface="Nunito Sans"/>
                <a:cs typeface="Nunito Sans"/>
                <a:sym typeface="Nunito Sans"/>
              </a:endParaRPr>
            </a:p>
          </p:txBody>
        </p:sp>
      </p:grpSp>
      <p:pic>
        <p:nvPicPr>
          <p:cNvPr id="161" name="Google Shape;161;p23" title="Untitled design (2).png"/>
          <p:cNvPicPr preferRelativeResize="0"/>
          <p:nvPr/>
        </p:nvPicPr>
        <p:blipFill rotWithShape="1">
          <a:blip r:embed="rId4">
            <a:alphaModFix/>
          </a:blip>
          <a:srcRect b="18134" l="15900" r="16928" t="18192"/>
          <a:stretch/>
        </p:blipFill>
        <p:spPr>
          <a:xfrm>
            <a:off x="5305875" y="1149753"/>
            <a:ext cx="2294400" cy="2174960"/>
          </a:xfrm>
          <a:prstGeom prst="rect">
            <a:avLst/>
          </a:prstGeom>
          <a:noFill/>
          <a:ln>
            <a:noFill/>
          </a:ln>
        </p:spPr>
      </p:pic>
      <p:pic>
        <p:nvPicPr>
          <p:cNvPr id="162" name="Google Shape;162;p23" title="Untitled design (4).png"/>
          <p:cNvPicPr preferRelativeResize="0"/>
          <p:nvPr/>
        </p:nvPicPr>
        <p:blipFill rotWithShape="1">
          <a:blip r:embed="rId5">
            <a:alphaModFix/>
          </a:blip>
          <a:srcRect b="15581" l="15524" r="14424" t="16438"/>
          <a:stretch/>
        </p:blipFill>
        <p:spPr>
          <a:xfrm>
            <a:off x="1202625" y="1109092"/>
            <a:ext cx="2464050" cy="239128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